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8" r:id="rId16"/>
    <p:sldId id="269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K Modular" panose="020B0604020202020204" charset="0"/>
      <p:regular r:id="rId22"/>
    </p:embeddedFont>
    <p:embeddedFont>
      <p:font typeface="Chewy" panose="020B0604020202020204" charset="0"/>
      <p:regular r:id="rId23"/>
    </p:embeddedFont>
    <p:embeddedFont>
      <p:font typeface="Canva Sans" panose="020B0604020202020204" charset="0"/>
      <p:regular r:id="rId24"/>
    </p:embeddedFont>
    <p:embeddedFont>
      <p:font typeface="Gilroy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svg"/><Relationship Id="rId7" Type="http://schemas.openxmlformats.org/officeDocument/2006/relationships/image" Target="../media/image5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5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42.sv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39.png"/><Relationship Id="rId10" Type="http://schemas.openxmlformats.org/officeDocument/2006/relationships/image" Target="../media/image4.png"/><Relationship Id="rId4" Type="http://schemas.openxmlformats.org/officeDocument/2006/relationships/image" Target="../media/image38.png"/><Relationship Id="rId9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3.sv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6.sv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74.sv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.sv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svg"/><Relationship Id="rId7" Type="http://schemas.openxmlformats.org/officeDocument/2006/relationships/image" Target="../media/image1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0.sv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svg"/><Relationship Id="rId7" Type="http://schemas.openxmlformats.org/officeDocument/2006/relationships/image" Target="../media/image2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0219">
                <a:alpha val="100000"/>
              </a:srgbClr>
            </a:gs>
            <a:gs pos="50000">
              <a:srgbClr val="000224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9888" y="-42468"/>
            <a:ext cx="20487775" cy="10371936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63493" y="2335827"/>
            <a:ext cx="7229897" cy="5002906"/>
          </a:xfrm>
          <a:custGeom>
            <a:avLst/>
            <a:gdLst/>
            <a:ahLst/>
            <a:cxnLst/>
            <a:rect l="l" t="t" r="r" b="b"/>
            <a:pathLst>
              <a:path w="7229897" h="5002906">
                <a:moveTo>
                  <a:pt x="0" y="0"/>
                </a:moveTo>
                <a:lnTo>
                  <a:pt x="7229896" y="0"/>
                </a:lnTo>
                <a:lnTo>
                  <a:pt x="7229896" y="5002905"/>
                </a:lnTo>
                <a:lnTo>
                  <a:pt x="0" y="5002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9" r="-50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40" y="4191834"/>
            <a:ext cx="8462194" cy="167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7"/>
              </a:lnSpc>
              <a:spcBef>
                <a:spcPct val="0"/>
              </a:spcBef>
            </a:pPr>
            <a:r>
              <a:rPr lang="en-US" sz="4812" dirty="0">
                <a:solidFill>
                  <a:srgbClr val="FFFFFF"/>
                </a:solidFill>
                <a:latin typeface="Gilroy"/>
              </a:rPr>
              <a:t>Revolutionizing Crypto Trading with AI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7410" y="3065253"/>
            <a:ext cx="10286082" cy="102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3"/>
              </a:lnSpc>
              <a:spcBef>
                <a:spcPct val="0"/>
              </a:spcBef>
            </a:pPr>
            <a:r>
              <a:rPr lang="en-US" sz="5930" dirty="0">
                <a:solidFill>
                  <a:srgbClr val="FFFFFF"/>
                </a:solidFill>
                <a:latin typeface="HK Modular"/>
              </a:rPr>
              <a:t>HEMERA TRADING</a:t>
            </a:r>
          </a:p>
        </p:txBody>
      </p:sp>
      <p:sp>
        <p:nvSpPr>
          <p:cNvPr id="6" name="Freeform 6"/>
          <p:cNvSpPr/>
          <p:nvPr/>
        </p:nvSpPr>
        <p:spPr>
          <a:xfrm>
            <a:off x="3036963" y="6079362"/>
            <a:ext cx="4217147" cy="3373718"/>
          </a:xfrm>
          <a:custGeom>
            <a:avLst/>
            <a:gdLst/>
            <a:ahLst/>
            <a:cxnLst/>
            <a:rect l="l" t="t" r="r" b="b"/>
            <a:pathLst>
              <a:path w="4217147" h="3373718">
                <a:moveTo>
                  <a:pt x="0" y="0"/>
                </a:moveTo>
                <a:lnTo>
                  <a:pt x="4217147" y="0"/>
                </a:lnTo>
                <a:lnTo>
                  <a:pt x="4217147" y="3373718"/>
                </a:lnTo>
                <a:lnTo>
                  <a:pt x="0" y="3373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688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1234" y="-162257"/>
            <a:ext cx="20550468" cy="10611514"/>
          </a:xfrm>
          <a:custGeom>
            <a:avLst/>
            <a:gdLst/>
            <a:ahLst/>
            <a:cxnLst/>
            <a:rect l="l" t="t" r="r" b="b"/>
            <a:pathLst>
              <a:path w="20550468" h="10611514">
                <a:moveTo>
                  <a:pt x="0" y="0"/>
                </a:moveTo>
                <a:lnTo>
                  <a:pt x="20550468" y="0"/>
                </a:lnTo>
                <a:lnTo>
                  <a:pt x="20550468" y="10611514"/>
                </a:lnTo>
                <a:lnTo>
                  <a:pt x="0" y="1061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96852" y="1763951"/>
            <a:ext cx="3419668" cy="6498182"/>
          </a:xfrm>
          <a:custGeom>
            <a:avLst/>
            <a:gdLst/>
            <a:ahLst/>
            <a:cxnLst/>
            <a:rect l="l" t="t" r="r" b="b"/>
            <a:pathLst>
              <a:path w="3419668" h="6498182">
                <a:moveTo>
                  <a:pt x="0" y="0"/>
                </a:moveTo>
                <a:lnTo>
                  <a:pt x="3419668" y="0"/>
                </a:lnTo>
                <a:lnTo>
                  <a:pt x="3419668" y="6498182"/>
                </a:lnTo>
                <a:lnTo>
                  <a:pt x="0" y="649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036694"/>
            <a:ext cx="4654130" cy="2619887"/>
          </a:xfrm>
          <a:custGeom>
            <a:avLst/>
            <a:gdLst/>
            <a:ahLst/>
            <a:cxnLst/>
            <a:rect l="l" t="t" r="r" b="b"/>
            <a:pathLst>
              <a:path w="4654130" h="2619887">
                <a:moveTo>
                  <a:pt x="0" y="0"/>
                </a:moveTo>
                <a:lnTo>
                  <a:pt x="4654130" y="0"/>
                </a:lnTo>
                <a:lnTo>
                  <a:pt x="4654130" y="2619888"/>
                </a:lnTo>
                <a:lnTo>
                  <a:pt x="0" y="2619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99298" y="3295191"/>
            <a:ext cx="7227463" cy="3369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3214">
                <a:solidFill>
                  <a:srgbClr val="FFFFFF"/>
                </a:solidFill>
                <a:latin typeface="Gilroy"/>
              </a:rPr>
              <a:t>With a growing user base and continuous development of new features, Hemera Trading is well-positioned to become a leading player in the crypto trading ecosystem</a:t>
            </a:r>
          </a:p>
        </p:txBody>
      </p:sp>
      <p:sp>
        <p:nvSpPr>
          <p:cNvPr id="6" name="Freeform 6"/>
          <p:cNvSpPr/>
          <p:nvPr/>
        </p:nvSpPr>
        <p:spPr>
          <a:xfrm>
            <a:off x="4453573" y="237184"/>
            <a:ext cx="9551715" cy="9551715"/>
          </a:xfrm>
          <a:custGeom>
            <a:avLst/>
            <a:gdLst/>
            <a:ahLst/>
            <a:cxnLst/>
            <a:rect l="l" t="t" r="r" b="b"/>
            <a:pathLst>
              <a:path w="9551715" h="9551715">
                <a:moveTo>
                  <a:pt x="0" y="0"/>
                </a:moveTo>
                <a:lnTo>
                  <a:pt x="9551714" y="0"/>
                </a:lnTo>
                <a:lnTo>
                  <a:pt x="9551714" y="9551715"/>
                </a:lnTo>
                <a:lnTo>
                  <a:pt x="0" y="95517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86446" y="7352812"/>
            <a:ext cx="3021131" cy="1987652"/>
          </a:xfrm>
          <a:custGeom>
            <a:avLst/>
            <a:gdLst/>
            <a:ahLst/>
            <a:cxnLst/>
            <a:rect l="l" t="t" r="r" b="b"/>
            <a:pathLst>
              <a:path w="3021131" h="1987652">
                <a:moveTo>
                  <a:pt x="0" y="0"/>
                </a:moveTo>
                <a:lnTo>
                  <a:pt x="3021131" y="0"/>
                </a:lnTo>
                <a:lnTo>
                  <a:pt x="3021131" y="1987652"/>
                </a:lnTo>
                <a:lnTo>
                  <a:pt x="0" y="19876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3949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022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61364"/>
            <a:ext cx="1037426" cy="1037452"/>
            <a:chOff x="0" y="0"/>
            <a:chExt cx="1383234" cy="13832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3234" cy="1383269"/>
            </a:xfrm>
            <a:custGeom>
              <a:avLst/>
              <a:gdLst/>
              <a:ahLst/>
              <a:cxnLst/>
              <a:rect l="l" t="t" r="r" b="b"/>
              <a:pathLst>
                <a:path w="1383234" h="1383269">
                  <a:moveTo>
                    <a:pt x="0" y="0"/>
                  </a:moveTo>
                  <a:lnTo>
                    <a:pt x="1383234" y="0"/>
                  </a:lnTo>
                  <a:lnTo>
                    <a:pt x="1383234" y="1383269"/>
                  </a:lnTo>
                  <a:lnTo>
                    <a:pt x="0" y="1383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4" r="-784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433422" y="380811"/>
              <a:ext cx="516391" cy="57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6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8506988"/>
            <a:ext cx="2225015" cy="1780012"/>
          </a:xfrm>
          <a:custGeom>
            <a:avLst/>
            <a:gdLst/>
            <a:ahLst/>
            <a:cxnLst/>
            <a:rect l="l" t="t" r="r" b="b"/>
            <a:pathLst>
              <a:path w="2225015" h="1780012">
                <a:moveTo>
                  <a:pt x="0" y="0"/>
                </a:moveTo>
                <a:lnTo>
                  <a:pt x="2225015" y="0"/>
                </a:lnTo>
                <a:lnTo>
                  <a:pt x="2225015" y="1780012"/>
                </a:lnTo>
                <a:lnTo>
                  <a:pt x="0" y="1780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88419" y="1725488"/>
            <a:ext cx="1124970" cy="340304"/>
          </a:xfrm>
          <a:custGeom>
            <a:avLst/>
            <a:gdLst/>
            <a:ahLst/>
            <a:cxnLst/>
            <a:rect l="l" t="t" r="r" b="b"/>
            <a:pathLst>
              <a:path w="1124970" h="340304">
                <a:moveTo>
                  <a:pt x="0" y="0"/>
                </a:moveTo>
                <a:lnTo>
                  <a:pt x="1124970" y="0"/>
                </a:lnTo>
                <a:lnTo>
                  <a:pt x="1124970" y="340303"/>
                </a:lnTo>
                <a:lnTo>
                  <a:pt x="0" y="340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66126" y="429537"/>
            <a:ext cx="15346588" cy="163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2"/>
              </a:lnSpc>
            </a:pPr>
            <a:r>
              <a:rPr lang="en-US" sz="4716">
                <a:solidFill>
                  <a:srgbClr val="FFFFFF"/>
                </a:solidFill>
                <a:latin typeface="HK Modular"/>
              </a:rPr>
              <a:t>HEM TOKEN UTILITY AND BENEFITS</a:t>
            </a:r>
          </a:p>
          <a:p>
            <a:pPr marL="0" lvl="0" indent="0" algn="ctr">
              <a:lnSpc>
                <a:spcPts val="6602"/>
              </a:lnSpc>
              <a:spcBef>
                <a:spcPct val="0"/>
              </a:spcBef>
            </a:pPr>
            <a:endParaRPr lang="en-US" sz="4716">
              <a:solidFill>
                <a:srgbClr val="FFFFFF"/>
              </a:solidFill>
              <a:latin typeface="HK Mod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17333" y="1631691"/>
            <a:ext cx="7324989" cy="7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Gilroy"/>
              </a:rPr>
              <a:t>Earn rewards by staking HEM tokens on the Hemera Trading platform, increasing your passive income.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7333" y="2861416"/>
            <a:ext cx="7324989" cy="116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Gilroy"/>
              </a:rPr>
              <a:t>Unlock advanced trading tools, AI-driven analytics, and premium bot functionalities by holding and using HEM tokens.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17333" y="4323319"/>
            <a:ext cx="7324989" cy="116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Gilroy"/>
              </a:rPr>
              <a:t>Participate in the decision-making process for platform upgrades, new feature development, and strategic direction by voting with your HEM tokens.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17333" y="5973009"/>
            <a:ext cx="7324989" cy="116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Gilroy"/>
              </a:rPr>
              <a:t>Enjoy reduced trading fees and subscription costs by using HEM tokens for payments within the </a:t>
            </a:r>
            <a:r>
              <a:rPr lang="en-US" sz="2200" dirty="0" err="1">
                <a:solidFill>
                  <a:srgbClr val="FFFFFF"/>
                </a:solidFill>
                <a:latin typeface="Gilroy"/>
              </a:rPr>
              <a:t>Hemera</a:t>
            </a:r>
            <a:r>
              <a:rPr lang="en-US" sz="2200" dirty="0">
                <a:solidFill>
                  <a:srgbClr val="FFFFFF"/>
                </a:solidFill>
                <a:latin typeface="Gilroy"/>
              </a:rPr>
              <a:t> Trading ecosystem.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17333" y="7431603"/>
            <a:ext cx="6855917" cy="155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Gilroy"/>
              </a:rPr>
              <a:t>Join an active community of traders and investors, share insights, and collaborate on improving the Hemera Trading platform through token holder initiatives.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507" y="1612641"/>
            <a:ext cx="5598982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ilroy"/>
              </a:rPr>
              <a:t>STAKING REWARDS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Gilroy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8646" y="2842366"/>
            <a:ext cx="4767614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ilroy"/>
              </a:rPr>
              <a:t>ACCESS TO PREMIUM FEATURES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7742" y="4305060"/>
            <a:ext cx="3816032" cy="159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ilroy"/>
              </a:rPr>
              <a:t>GOVERNANCE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ilroy"/>
              </a:rPr>
              <a:t>PARTICIPATION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Gilroy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70431" y="6016730"/>
            <a:ext cx="3682802" cy="105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ilroy"/>
              </a:rPr>
              <a:t>DISCOUNTS ON FEES</a:t>
            </a:r>
          </a:p>
          <a:p>
            <a:pPr algn="ctr">
              <a:lnSpc>
                <a:spcPts val="4249"/>
              </a:lnSpc>
            </a:pPr>
            <a:endParaRPr lang="en-US" sz="3000">
              <a:solidFill>
                <a:srgbClr val="FFFFFF"/>
              </a:solidFill>
              <a:latin typeface="Gilro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1952" y="7259696"/>
            <a:ext cx="476761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ilroy"/>
              </a:rPr>
              <a:t>COMMUNITY ENGAGEMENT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Gilroy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4743115" y="3296737"/>
            <a:ext cx="1124970" cy="340304"/>
          </a:xfrm>
          <a:custGeom>
            <a:avLst/>
            <a:gdLst/>
            <a:ahLst/>
            <a:cxnLst/>
            <a:rect l="l" t="t" r="r" b="b"/>
            <a:pathLst>
              <a:path w="1124970" h="340304">
                <a:moveTo>
                  <a:pt x="0" y="0"/>
                </a:moveTo>
                <a:lnTo>
                  <a:pt x="1124971" y="0"/>
                </a:lnTo>
                <a:lnTo>
                  <a:pt x="1124971" y="340303"/>
                </a:lnTo>
                <a:lnTo>
                  <a:pt x="0" y="340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743115" y="4793431"/>
            <a:ext cx="1124970" cy="340304"/>
          </a:xfrm>
          <a:custGeom>
            <a:avLst/>
            <a:gdLst/>
            <a:ahLst/>
            <a:cxnLst/>
            <a:rect l="l" t="t" r="r" b="b"/>
            <a:pathLst>
              <a:path w="1124970" h="340304">
                <a:moveTo>
                  <a:pt x="0" y="0"/>
                </a:moveTo>
                <a:lnTo>
                  <a:pt x="1124971" y="0"/>
                </a:lnTo>
                <a:lnTo>
                  <a:pt x="1124971" y="340304"/>
                </a:lnTo>
                <a:lnTo>
                  <a:pt x="0" y="340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722798" y="6161977"/>
            <a:ext cx="1124970" cy="340304"/>
          </a:xfrm>
          <a:custGeom>
            <a:avLst/>
            <a:gdLst/>
            <a:ahLst/>
            <a:cxnLst/>
            <a:rect l="l" t="t" r="r" b="b"/>
            <a:pathLst>
              <a:path w="1124970" h="340304">
                <a:moveTo>
                  <a:pt x="0" y="0"/>
                </a:moveTo>
                <a:lnTo>
                  <a:pt x="1124970" y="0"/>
                </a:lnTo>
                <a:lnTo>
                  <a:pt x="1124970" y="340304"/>
                </a:lnTo>
                <a:lnTo>
                  <a:pt x="0" y="340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84518" y="7566385"/>
            <a:ext cx="1124970" cy="340304"/>
          </a:xfrm>
          <a:custGeom>
            <a:avLst/>
            <a:gdLst/>
            <a:ahLst/>
            <a:cxnLst/>
            <a:rect l="l" t="t" r="r" b="b"/>
            <a:pathLst>
              <a:path w="1124970" h="340304">
                <a:moveTo>
                  <a:pt x="0" y="0"/>
                </a:moveTo>
                <a:lnTo>
                  <a:pt x="1124971" y="0"/>
                </a:lnTo>
                <a:lnTo>
                  <a:pt x="1124971" y="340304"/>
                </a:lnTo>
                <a:lnTo>
                  <a:pt x="0" y="340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644" y="2588818"/>
            <a:ext cx="4591050" cy="492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688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1234" y="-162257"/>
            <a:ext cx="20550468" cy="10611514"/>
          </a:xfrm>
          <a:custGeom>
            <a:avLst/>
            <a:gdLst/>
            <a:ahLst/>
            <a:cxnLst/>
            <a:rect l="l" t="t" r="r" b="b"/>
            <a:pathLst>
              <a:path w="20550468" h="10611514">
                <a:moveTo>
                  <a:pt x="0" y="0"/>
                </a:moveTo>
                <a:lnTo>
                  <a:pt x="20550468" y="0"/>
                </a:lnTo>
                <a:lnTo>
                  <a:pt x="20550468" y="10611514"/>
                </a:lnTo>
                <a:lnTo>
                  <a:pt x="0" y="1061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5629" y="1421722"/>
            <a:ext cx="5789284" cy="5519117"/>
          </a:xfrm>
          <a:custGeom>
            <a:avLst/>
            <a:gdLst/>
            <a:ahLst/>
            <a:cxnLst/>
            <a:rect l="l" t="t" r="r" b="b"/>
            <a:pathLst>
              <a:path w="5789284" h="5519117">
                <a:moveTo>
                  <a:pt x="0" y="0"/>
                </a:moveTo>
                <a:lnTo>
                  <a:pt x="5789284" y="0"/>
                </a:lnTo>
                <a:lnTo>
                  <a:pt x="5789284" y="5519117"/>
                </a:lnTo>
                <a:lnTo>
                  <a:pt x="0" y="5519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0227" y="6524879"/>
            <a:ext cx="3525252" cy="3529664"/>
          </a:xfrm>
          <a:custGeom>
            <a:avLst/>
            <a:gdLst/>
            <a:ahLst/>
            <a:cxnLst/>
            <a:rect l="l" t="t" r="r" b="b"/>
            <a:pathLst>
              <a:path w="3525252" h="3529664">
                <a:moveTo>
                  <a:pt x="0" y="0"/>
                </a:moveTo>
                <a:lnTo>
                  <a:pt x="3525252" y="0"/>
                </a:lnTo>
                <a:lnTo>
                  <a:pt x="3525252" y="3529664"/>
                </a:lnTo>
                <a:lnTo>
                  <a:pt x="0" y="3529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70227" y="1131866"/>
            <a:ext cx="2689073" cy="2531090"/>
          </a:xfrm>
          <a:custGeom>
            <a:avLst/>
            <a:gdLst/>
            <a:ahLst/>
            <a:cxnLst/>
            <a:rect l="l" t="t" r="r" b="b"/>
            <a:pathLst>
              <a:path w="2689073" h="2531090">
                <a:moveTo>
                  <a:pt x="0" y="0"/>
                </a:moveTo>
                <a:lnTo>
                  <a:pt x="2689073" y="0"/>
                </a:lnTo>
                <a:lnTo>
                  <a:pt x="2689073" y="2531090"/>
                </a:lnTo>
                <a:lnTo>
                  <a:pt x="0" y="2531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054707">
            <a:off x="3381568" y="8359234"/>
            <a:ext cx="843432" cy="3036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90446" y="266114"/>
            <a:ext cx="5493755" cy="163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2"/>
              </a:lnSpc>
            </a:pPr>
            <a:r>
              <a:rPr lang="en-US" sz="4716">
                <a:solidFill>
                  <a:srgbClr val="FFFFFF"/>
                </a:solidFill>
                <a:latin typeface="HK Modular"/>
              </a:rPr>
              <a:t>ROADMAP</a:t>
            </a:r>
          </a:p>
          <a:p>
            <a:pPr marL="0" lvl="0" indent="0" algn="ctr">
              <a:lnSpc>
                <a:spcPts val="6602"/>
              </a:lnSpc>
              <a:spcBef>
                <a:spcPct val="0"/>
              </a:spcBef>
            </a:pPr>
            <a:endParaRPr lang="en-US" sz="4716">
              <a:solidFill>
                <a:srgbClr val="FFFFFF"/>
              </a:solidFill>
              <a:latin typeface="HK Modular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624684" y="173468"/>
            <a:ext cx="4602172" cy="1710465"/>
            <a:chOff x="0" y="0"/>
            <a:chExt cx="6136230" cy="2280620"/>
          </a:xfrm>
        </p:grpSpPr>
        <p:sp>
          <p:nvSpPr>
            <p:cNvPr id="9" name="TextBox 9"/>
            <p:cNvSpPr txBox="1"/>
            <p:nvPr/>
          </p:nvSpPr>
          <p:spPr>
            <a:xfrm>
              <a:off x="0" y="142875"/>
              <a:ext cx="6136230" cy="1067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2"/>
                </a:lnSpc>
              </a:pPr>
              <a:r>
                <a:rPr lang="en-US" sz="3616">
                  <a:solidFill>
                    <a:srgbClr val="3168D8"/>
                  </a:solidFill>
                  <a:latin typeface="HK Modular Bold"/>
                </a:rPr>
                <a:t>2024 </a:t>
              </a:r>
            </a:p>
            <a:p>
              <a:pPr algn="ctr">
                <a:lnSpc>
                  <a:spcPts val="2892"/>
                </a:lnSpc>
                <a:spcBef>
                  <a:spcPct val="0"/>
                </a:spcBef>
              </a:pPr>
              <a:endParaRPr lang="en-US" sz="3616">
                <a:solidFill>
                  <a:srgbClr val="3168D8"/>
                </a:solidFill>
                <a:latin typeface="HK Modular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70886"/>
              <a:ext cx="6136230" cy="1009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  <a:spcBef>
                  <a:spcPct val="0"/>
                </a:spcBef>
              </a:pPr>
              <a:r>
                <a:rPr lang="en-US" sz="6001">
                  <a:solidFill>
                    <a:srgbClr val="7900FF"/>
                  </a:solidFill>
                  <a:latin typeface="HK Modular Bold"/>
                </a:rPr>
                <a:t>Q3-Q4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329602">
            <a:off x="12414856" y="6881200"/>
            <a:ext cx="929449" cy="3346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4434177">
            <a:off x="9451971" y="2179390"/>
            <a:ext cx="843432" cy="30363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28700" y="361364"/>
            <a:ext cx="1037426" cy="1037452"/>
            <a:chOff x="0" y="0"/>
            <a:chExt cx="1383234" cy="13832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83234" cy="1383269"/>
            </a:xfrm>
            <a:custGeom>
              <a:avLst/>
              <a:gdLst/>
              <a:ahLst/>
              <a:cxnLst/>
              <a:rect l="l" t="t" r="r" b="b"/>
              <a:pathLst>
                <a:path w="1383234" h="1383269">
                  <a:moveTo>
                    <a:pt x="0" y="0"/>
                  </a:moveTo>
                  <a:lnTo>
                    <a:pt x="1383234" y="0"/>
                  </a:lnTo>
                  <a:lnTo>
                    <a:pt x="1383234" y="1383269"/>
                  </a:lnTo>
                  <a:lnTo>
                    <a:pt x="0" y="1383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784" r="-784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433422" y="380811"/>
              <a:ext cx="516391" cy="57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 dirty="0">
                  <a:solidFill>
                    <a:srgbClr val="FFFFFF"/>
                  </a:solidFill>
                  <a:latin typeface="HK Modular"/>
                </a:rPr>
                <a:t>8</a:t>
              </a:r>
              <a:endParaRPr lang="en-US" sz="2633" dirty="0">
                <a:solidFill>
                  <a:srgbClr val="FFFFFF"/>
                </a:solidFill>
                <a:latin typeface="HK Modular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465761" y="2867121"/>
            <a:ext cx="5341439" cy="222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  <a:spcBef>
                <a:spcPct val="0"/>
              </a:spcBef>
            </a:pPr>
            <a:r>
              <a:rPr lang="en-US" sz="2521">
                <a:solidFill>
                  <a:srgbClr val="FFFFFF"/>
                </a:solidFill>
                <a:latin typeface="Gilroy"/>
              </a:rPr>
              <a:t>EXPAND WITH FULL BYBIT INTEGRATION, LAUNCH AI TOOLS, PERSONAL AI TRADING TRAINED ASSISTENT  AND IMPROVE USER EXPERIENCE.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730680" y="4814414"/>
            <a:ext cx="4602172" cy="1710465"/>
            <a:chOff x="0" y="0"/>
            <a:chExt cx="6136230" cy="228062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42875"/>
              <a:ext cx="6136230" cy="1067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2"/>
                </a:lnSpc>
              </a:pPr>
              <a:r>
                <a:rPr lang="en-US" sz="3616">
                  <a:solidFill>
                    <a:srgbClr val="3168D8"/>
                  </a:solidFill>
                  <a:latin typeface="HK Modular Bold"/>
                </a:rPr>
                <a:t>2025 </a:t>
              </a:r>
            </a:p>
            <a:p>
              <a:pPr algn="ctr">
                <a:lnSpc>
                  <a:spcPts val="2892"/>
                </a:lnSpc>
                <a:spcBef>
                  <a:spcPct val="0"/>
                </a:spcBef>
              </a:pPr>
              <a:endParaRPr lang="en-US" sz="3616">
                <a:solidFill>
                  <a:srgbClr val="3168D8"/>
                </a:solidFill>
                <a:latin typeface="HK Modular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270886"/>
              <a:ext cx="6136230" cy="1009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  <a:spcBef>
                  <a:spcPct val="0"/>
                </a:spcBef>
              </a:pPr>
              <a:r>
                <a:rPr lang="en-US" sz="6001">
                  <a:solidFill>
                    <a:srgbClr val="7900FF"/>
                  </a:solidFill>
                  <a:latin typeface="HK Modular Bold"/>
                </a:rPr>
                <a:t>Q1-Q2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690327" y="8100614"/>
            <a:ext cx="5341439" cy="177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  <a:spcBef>
                <a:spcPct val="0"/>
              </a:spcBef>
            </a:pPr>
            <a:r>
              <a:rPr lang="en-US" sz="2521">
                <a:solidFill>
                  <a:srgbClr val="FFFFFF"/>
                </a:solidFill>
                <a:latin typeface="Gilroy"/>
              </a:rPr>
              <a:t>EMPOWER USERS WITH CUSTOM STRATEGIES AND AI TECHNICAL ANALYSIS V2, AI PORFOLIO BUILDER &amp; RISK MANAGAMENT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52693" y="8511051"/>
            <a:ext cx="3650591" cy="1326293"/>
            <a:chOff x="0" y="0"/>
            <a:chExt cx="4867454" cy="176839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142875"/>
              <a:ext cx="4867454" cy="1067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2"/>
                </a:lnSpc>
              </a:pPr>
              <a:r>
                <a:rPr lang="en-US" sz="3616">
                  <a:solidFill>
                    <a:srgbClr val="3168D8"/>
                  </a:solidFill>
                  <a:latin typeface="HK Modular Bold"/>
                </a:rPr>
                <a:t>2025 </a:t>
              </a:r>
            </a:p>
            <a:p>
              <a:pPr algn="ctr">
                <a:lnSpc>
                  <a:spcPts val="2892"/>
                </a:lnSpc>
                <a:spcBef>
                  <a:spcPct val="0"/>
                </a:spcBef>
              </a:pPr>
              <a:endParaRPr lang="en-US" sz="3616">
                <a:solidFill>
                  <a:srgbClr val="3168D8"/>
                </a:solidFill>
                <a:latin typeface="HK Modular Bold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194686"/>
              <a:ext cx="4867454" cy="573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1"/>
                </a:lnSpc>
                <a:spcBef>
                  <a:spcPct val="0"/>
                </a:spcBef>
              </a:pPr>
              <a:r>
                <a:rPr lang="en-US" sz="3501">
                  <a:solidFill>
                    <a:srgbClr val="7900FF"/>
                  </a:solidFill>
                  <a:latin typeface="HK Modular Bold"/>
                </a:rPr>
                <a:t>&amp; BEYOND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039077" y="6072260"/>
            <a:ext cx="5341439" cy="177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  <a:spcBef>
                <a:spcPct val="0"/>
              </a:spcBef>
            </a:pPr>
            <a:r>
              <a:rPr lang="en-US" sz="2521">
                <a:solidFill>
                  <a:srgbClr val="FFFFFF"/>
                </a:solidFill>
                <a:latin typeface="Gilroy"/>
              </a:rPr>
              <a:t>SUPPORT MORE EXCHANGES, FOREX EA INTEGRATION, SPOT MARKET,  INTEGRATE DEFI, AND IMPROVE AI CONTINUOUSLY.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688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"/>
          <p:cNvSpPr/>
          <p:nvPr/>
        </p:nvSpPr>
        <p:spPr>
          <a:xfrm>
            <a:off x="531697" y="1598074"/>
            <a:ext cx="1492056" cy="1423048"/>
          </a:xfrm>
          <a:custGeom>
            <a:avLst/>
            <a:gdLst/>
            <a:ahLst/>
            <a:cxnLst/>
            <a:rect l="l" t="t" r="r" b="b"/>
            <a:pathLst>
              <a:path w="1492056" h="1423048">
                <a:moveTo>
                  <a:pt x="0" y="0"/>
                </a:moveTo>
                <a:lnTo>
                  <a:pt x="1492056" y="0"/>
                </a:lnTo>
                <a:lnTo>
                  <a:pt x="1492056" y="1423048"/>
                </a:lnTo>
                <a:lnTo>
                  <a:pt x="0" y="1423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3"/>
          <p:cNvSpPr/>
          <p:nvPr/>
        </p:nvSpPr>
        <p:spPr>
          <a:xfrm>
            <a:off x="375928" y="4049233"/>
            <a:ext cx="1803595" cy="1330151"/>
          </a:xfrm>
          <a:custGeom>
            <a:avLst/>
            <a:gdLst/>
            <a:ahLst/>
            <a:cxnLst/>
            <a:rect l="l" t="t" r="r" b="b"/>
            <a:pathLst>
              <a:path w="1803595" h="1330151">
                <a:moveTo>
                  <a:pt x="0" y="0"/>
                </a:moveTo>
                <a:lnTo>
                  <a:pt x="1803595" y="0"/>
                </a:lnTo>
                <a:lnTo>
                  <a:pt x="1803595" y="1330152"/>
                </a:lnTo>
                <a:lnTo>
                  <a:pt x="0" y="133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4"/>
          <p:cNvSpPr/>
          <p:nvPr/>
        </p:nvSpPr>
        <p:spPr>
          <a:xfrm>
            <a:off x="519881" y="5939475"/>
            <a:ext cx="1659642" cy="1659642"/>
          </a:xfrm>
          <a:custGeom>
            <a:avLst/>
            <a:gdLst/>
            <a:ahLst/>
            <a:cxnLst/>
            <a:rect l="l" t="t" r="r" b="b"/>
            <a:pathLst>
              <a:path w="1659642" h="1659642">
                <a:moveTo>
                  <a:pt x="0" y="0"/>
                </a:moveTo>
                <a:lnTo>
                  <a:pt x="1659642" y="0"/>
                </a:lnTo>
                <a:lnTo>
                  <a:pt x="1659642" y="1659642"/>
                </a:lnTo>
                <a:lnTo>
                  <a:pt x="0" y="16596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5"/>
          <p:cNvSpPr txBox="1"/>
          <p:nvPr/>
        </p:nvSpPr>
        <p:spPr>
          <a:xfrm>
            <a:off x="2744544" y="1860573"/>
            <a:ext cx="3679609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Gilroy"/>
              </a:rPr>
              <a:t>Private Sale - Ongoing</a:t>
            </a:r>
          </a:p>
        </p:txBody>
      </p:sp>
      <p:sp>
        <p:nvSpPr>
          <p:cNvPr id="29" name="TextBox 6"/>
          <p:cNvSpPr txBox="1"/>
          <p:nvPr/>
        </p:nvSpPr>
        <p:spPr>
          <a:xfrm>
            <a:off x="6894086" y="1795182"/>
            <a:ext cx="4057449" cy="136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571">
                <a:solidFill>
                  <a:srgbClr val="FFFFFF"/>
                </a:solidFill>
                <a:latin typeface="Gilroy"/>
              </a:rPr>
              <a:t>9.60% wallet allocation</a:t>
            </a:r>
          </a:p>
          <a:p>
            <a:pPr algn="ctr">
              <a:lnSpc>
                <a:spcPts val="3600"/>
              </a:lnSpc>
            </a:pPr>
            <a:r>
              <a:rPr lang="en-US" sz="2571">
                <a:solidFill>
                  <a:srgbClr val="FFFFFF"/>
                </a:solidFill>
                <a:latin typeface="Gilroy"/>
              </a:rPr>
              <a:t>or 96.000.000 HEM tokens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2571">
              <a:solidFill>
                <a:srgbClr val="FFFFFF"/>
              </a:solidFill>
              <a:latin typeface="Gilroy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1071921" y="1860573"/>
            <a:ext cx="3385096" cy="90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571">
                <a:solidFill>
                  <a:srgbClr val="FFFFFF"/>
                </a:solidFill>
                <a:latin typeface="Gilroy"/>
              </a:rPr>
              <a:t>$0.00019792 per HEM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Gilroy"/>
              </a:rPr>
              <a:t>25% discount</a:t>
            </a:r>
          </a:p>
        </p:txBody>
      </p:sp>
      <p:sp>
        <p:nvSpPr>
          <p:cNvPr id="31" name="TextBox 8"/>
          <p:cNvSpPr txBox="1"/>
          <p:nvPr/>
        </p:nvSpPr>
        <p:spPr>
          <a:xfrm>
            <a:off x="15216138" y="1860573"/>
            <a:ext cx="2695934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Gilroy"/>
              </a:rPr>
              <a:t>Available: 5 ETH</a:t>
            </a:r>
          </a:p>
        </p:txBody>
      </p:sp>
      <p:sp>
        <p:nvSpPr>
          <p:cNvPr id="32" name="TextBox 9"/>
          <p:cNvSpPr txBox="1"/>
          <p:nvPr/>
        </p:nvSpPr>
        <p:spPr>
          <a:xfrm>
            <a:off x="2744544" y="4449349"/>
            <a:ext cx="3679609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Gilroy"/>
              </a:rPr>
              <a:t>Presale - Upcoming</a:t>
            </a:r>
          </a:p>
        </p:txBody>
      </p:sp>
      <p:sp>
        <p:nvSpPr>
          <p:cNvPr id="33" name="TextBox 10"/>
          <p:cNvSpPr txBox="1"/>
          <p:nvPr/>
        </p:nvSpPr>
        <p:spPr>
          <a:xfrm>
            <a:off x="6894086" y="4146507"/>
            <a:ext cx="4057449" cy="182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571">
                <a:solidFill>
                  <a:srgbClr val="FFFFFF"/>
                </a:solidFill>
                <a:latin typeface="Gilroy"/>
              </a:rPr>
              <a:t>40% wallet allocation</a:t>
            </a:r>
          </a:p>
          <a:p>
            <a:pPr algn="ctr">
              <a:lnSpc>
                <a:spcPts val="3600"/>
              </a:lnSpc>
            </a:pPr>
            <a:r>
              <a:rPr lang="en-US" sz="2571">
                <a:solidFill>
                  <a:srgbClr val="FFFFFF"/>
                </a:solidFill>
                <a:latin typeface="Gilroy"/>
              </a:rPr>
              <a:t>or 400.000.000 HEM tokens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2571">
              <a:solidFill>
                <a:srgbClr val="FFFFFF"/>
              </a:solidFill>
              <a:latin typeface="Gilroy"/>
            </a:endParaRPr>
          </a:p>
        </p:txBody>
      </p:sp>
      <p:sp>
        <p:nvSpPr>
          <p:cNvPr id="34" name="TextBox 11"/>
          <p:cNvSpPr txBox="1"/>
          <p:nvPr/>
        </p:nvSpPr>
        <p:spPr>
          <a:xfrm>
            <a:off x="11071921" y="4220749"/>
            <a:ext cx="3385096" cy="90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571">
                <a:solidFill>
                  <a:srgbClr val="FFFFFF"/>
                </a:solidFill>
                <a:latin typeface="Gilroy"/>
              </a:rPr>
              <a:t>$0.00023750 per HEM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Gilroy"/>
              </a:rPr>
              <a:t>10% discount</a:t>
            </a:r>
          </a:p>
        </p:txBody>
      </p:sp>
      <p:sp>
        <p:nvSpPr>
          <p:cNvPr id="35" name="TextBox 12"/>
          <p:cNvSpPr txBox="1"/>
          <p:nvPr/>
        </p:nvSpPr>
        <p:spPr>
          <a:xfrm>
            <a:off x="3051792" y="6516208"/>
            <a:ext cx="1864256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Gilroy"/>
              </a:rPr>
              <a:t>ICO launch</a:t>
            </a:r>
          </a:p>
        </p:txBody>
      </p:sp>
      <p:sp>
        <p:nvSpPr>
          <p:cNvPr id="36" name="TextBox 13"/>
          <p:cNvSpPr txBox="1"/>
          <p:nvPr/>
        </p:nvSpPr>
        <p:spPr>
          <a:xfrm>
            <a:off x="7014472" y="6430105"/>
            <a:ext cx="4057449" cy="136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571">
                <a:solidFill>
                  <a:srgbClr val="FFFFFF"/>
                </a:solidFill>
                <a:latin typeface="Gilroy"/>
              </a:rPr>
              <a:t>9.60% wallet allocation</a:t>
            </a:r>
          </a:p>
          <a:p>
            <a:pPr algn="ctr">
              <a:lnSpc>
                <a:spcPts val="3600"/>
              </a:lnSpc>
            </a:pPr>
            <a:r>
              <a:rPr lang="en-US" sz="2571">
                <a:solidFill>
                  <a:srgbClr val="FFFFFF"/>
                </a:solidFill>
                <a:latin typeface="Gilroy"/>
              </a:rPr>
              <a:t>or 96.000.000 HEM tokens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2571">
              <a:solidFill>
                <a:srgbClr val="FFFFFF"/>
              </a:solidFill>
              <a:latin typeface="Gilroy"/>
            </a:endParaRPr>
          </a:p>
        </p:txBody>
      </p:sp>
      <p:sp>
        <p:nvSpPr>
          <p:cNvPr id="37" name="TextBox 14"/>
          <p:cNvSpPr txBox="1"/>
          <p:nvPr/>
        </p:nvSpPr>
        <p:spPr>
          <a:xfrm>
            <a:off x="11714747" y="6712146"/>
            <a:ext cx="3385096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Gilroy"/>
              </a:rPr>
              <a:t>$0.00026389 per HEM</a:t>
            </a:r>
          </a:p>
        </p:txBody>
      </p:sp>
      <p:sp>
        <p:nvSpPr>
          <p:cNvPr id="38" name="TextBox 15"/>
          <p:cNvSpPr txBox="1"/>
          <p:nvPr/>
        </p:nvSpPr>
        <p:spPr>
          <a:xfrm>
            <a:off x="589232" y="8503423"/>
            <a:ext cx="5351728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 dirty="0">
                <a:solidFill>
                  <a:srgbClr val="FFFFFF"/>
                </a:solidFill>
                <a:latin typeface="Gilroy"/>
              </a:rPr>
              <a:t>Market cap on launch: $263,889</a:t>
            </a:r>
          </a:p>
        </p:txBody>
      </p:sp>
      <p:sp>
        <p:nvSpPr>
          <p:cNvPr id="39" name="TextBox 16"/>
          <p:cNvSpPr txBox="1"/>
          <p:nvPr/>
        </p:nvSpPr>
        <p:spPr>
          <a:xfrm>
            <a:off x="7149503" y="8503423"/>
            <a:ext cx="5351728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 dirty="0">
                <a:solidFill>
                  <a:srgbClr val="FFFFFF"/>
                </a:solidFill>
                <a:latin typeface="Gilroy"/>
              </a:rPr>
              <a:t>Hard Cap: 25 ETH</a:t>
            </a:r>
          </a:p>
        </p:txBody>
      </p:sp>
      <p:sp>
        <p:nvSpPr>
          <p:cNvPr id="40" name="TextBox 17"/>
          <p:cNvSpPr txBox="1"/>
          <p:nvPr/>
        </p:nvSpPr>
        <p:spPr>
          <a:xfrm>
            <a:off x="12501231" y="8503423"/>
            <a:ext cx="5351728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 dirty="0">
                <a:solidFill>
                  <a:srgbClr val="FFFFFF"/>
                </a:solidFill>
                <a:latin typeface="Gilroy"/>
              </a:rPr>
              <a:t>Soft cap: 12.5 ETH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15216138" y="4449349"/>
            <a:ext cx="2695934" cy="44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571">
                <a:solidFill>
                  <a:srgbClr val="FFFFFF"/>
                </a:solidFill>
                <a:latin typeface="Gilroy"/>
              </a:rPr>
              <a:t>Available: 25 ETH</a:t>
            </a:r>
          </a:p>
        </p:txBody>
      </p:sp>
      <p:grpSp>
        <p:nvGrpSpPr>
          <p:cNvPr id="42" name="Group 19"/>
          <p:cNvGrpSpPr/>
          <p:nvPr/>
        </p:nvGrpSpPr>
        <p:grpSpPr>
          <a:xfrm>
            <a:off x="5437208" y="291006"/>
            <a:ext cx="1037426" cy="1037452"/>
            <a:chOff x="0" y="0"/>
            <a:chExt cx="1383234" cy="1383269"/>
          </a:xfrm>
        </p:grpSpPr>
        <p:sp>
          <p:nvSpPr>
            <p:cNvPr id="43" name="Freeform 20"/>
            <p:cNvSpPr/>
            <p:nvPr/>
          </p:nvSpPr>
          <p:spPr>
            <a:xfrm>
              <a:off x="0" y="0"/>
              <a:ext cx="1383234" cy="1383269"/>
            </a:xfrm>
            <a:custGeom>
              <a:avLst/>
              <a:gdLst/>
              <a:ahLst/>
              <a:cxnLst/>
              <a:rect l="l" t="t" r="r" b="b"/>
              <a:pathLst>
                <a:path w="1383234" h="1383269">
                  <a:moveTo>
                    <a:pt x="0" y="0"/>
                  </a:moveTo>
                  <a:lnTo>
                    <a:pt x="1383234" y="0"/>
                  </a:lnTo>
                  <a:lnTo>
                    <a:pt x="1383234" y="1383269"/>
                  </a:lnTo>
                  <a:lnTo>
                    <a:pt x="0" y="1383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84" r="-784"/>
              </a:stretch>
            </a:blipFill>
          </p:spPr>
        </p:sp>
        <p:sp>
          <p:nvSpPr>
            <p:cNvPr id="44" name="TextBox 21"/>
            <p:cNvSpPr txBox="1"/>
            <p:nvPr/>
          </p:nvSpPr>
          <p:spPr>
            <a:xfrm>
              <a:off x="433422" y="380811"/>
              <a:ext cx="516391" cy="57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7</a:t>
              </a:r>
            </a:p>
          </p:txBody>
        </p:sp>
      </p:grpSp>
      <p:sp>
        <p:nvSpPr>
          <p:cNvPr id="45" name="TextBox 22"/>
          <p:cNvSpPr txBox="1"/>
          <p:nvPr/>
        </p:nvSpPr>
        <p:spPr>
          <a:xfrm>
            <a:off x="6684389" y="324857"/>
            <a:ext cx="7087560" cy="86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2"/>
              </a:lnSpc>
              <a:spcBef>
                <a:spcPct val="0"/>
              </a:spcBef>
            </a:pPr>
            <a:r>
              <a:rPr lang="en-US" sz="4994">
                <a:solidFill>
                  <a:srgbClr val="FFFFFF"/>
                </a:solidFill>
                <a:latin typeface="HK Modular"/>
              </a:rPr>
              <a:t>TOKENOMICS</a:t>
            </a:r>
          </a:p>
        </p:txBody>
      </p:sp>
    </p:spTree>
    <p:extLst>
      <p:ext uri="{BB962C8B-B14F-4D97-AF65-F5344CB8AC3E}">
        <p14:creationId xmlns:p14="http://schemas.microsoft.com/office/powerpoint/2010/main" val="28528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688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151" y="-401229"/>
            <a:ext cx="10112891" cy="7718229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193" y="2353628"/>
            <a:ext cx="9305755" cy="8241260"/>
          </a:xfrm>
          <a:prstGeom prst="rect">
            <a:avLst/>
          </a:prstGeom>
        </p:spPr>
      </p:pic>
      <p:sp>
        <p:nvSpPr>
          <p:cNvPr id="25" name="Freeform 4"/>
          <p:cNvSpPr/>
          <p:nvPr/>
        </p:nvSpPr>
        <p:spPr>
          <a:xfrm>
            <a:off x="14093466" y="6618529"/>
            <a:ext cx="4010101" cy="3200880"/>
          </a:xfrm>
          <a:custGeom>
            <a:avLst/>
            <a:gdLst/>
            <a:ahLst/>
            <a:cxnLst/>
            <a:rect l="l" t="t" r="r" b="b"/>
            <a:pathLst>
              <a:path w="4010101" h="3200880">
                <a:moveTo>
                  <a:pt x="0" y="0"/>
                </a:moveTo>
                <a:lnTo>
                  <a:pt x="4010101" y="0"/>
                </a:lnTo>
                <a:lnTo>
                  <a:pt x="4010101" y="3200880"/>
                </a:lnTo>
                <a:lnTo>
                  <a:pt x="0" y="3200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719"/>
            </a:stretch>
          </a:blipFill>
        </p:spPr>
      </p:sp>
      <p:grpSp>
        <p:nvGrpSpPr>
          <p:cNvPr id="26" name="Group 5"/>
          <p:cNvGrpSpPr/>
          <p:nvPr/>
        </p:nvGrpSpPr>
        <p:grpSpPr>
          <a:xfrm>
            <a:off x="328315" y="206962"/>
            <a:ext cx="1037426" cy="1037452"/>
            <a:chOff x="0" y="0"/>
            <a:chExt cx="1383234" cy="1383269"/>
          </a:xfrm>
        </p:grpSpPr>
        <p:sp>
          <p:nvSpPr>
            <p:cNvPr id="27" name="Freeform 6"/>
            <p:cNvSpPr/>
            <p:nvPr/>
          </p:nvSpPr>
          <p:spPr>
            <a:xfrm>
              <a:off x="0" y="0"/>
              <a:ext cx="1383234" cy="1383269"/>
            </a:xfrm>
            <a:custGeom>
              <a:avLst/>
              <a:gdLst/>
              <a:ahLst/>
              <a:cxnLst/>
              <a:rect l="l" t="t" r="r" b="b"/>
              <a:pathLst>
                <a:path w="1383234" h="1383269">
                  <a:moveTo>
                    <a:pt x="0" y="0"/>
                  </a:moveTo>
                  <a:lnTo>
                    <a:pt x="1383234" y="0"/>
                  </a:lnTo>
                  <a:lnTo>
                    <a:pt x="1383234" y="1383269"/>
                  </a:lnTo>
                  <a:lnTo>
                    <a:pt x="0" y="1383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84" r="-784"/>
              </a:stretch>
            </a:blipFill>
          </p:spPr>
        </p:sp>
        <p:sp>
          <p:nvSpPr>
            <p:cNvPr id="28" name="TextBox 7"/>
            <p:cNvSpPr txBox="1"/>
            <p:nvPr/>
          </p:nvSpPr>
          <p:spPr>
            <a:xfrm>
              <a:off x="433422" y="380811"/>
              <a:ext cx="516391" cy="57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 dirty="0">
                  <a:solidFill>
                    <a:srgbClr val="FFFFFF"/>
                  </a:solidFill>
                  <a:latin typeface="HK Modular"/>
                </a:rPr>
                <a:t>8</a:t>
              </a:r>
              <a:endParaRPr lang="en-US" sz="2633" dirty="0">
                <a:solidFill>
                  <a:srgbClr val="FFFFFF"/>
                </a:solidFill>
                <a:latin typeface="HK Modular"/>
              </a:endParaRPr>
            </a:p>
          </p:txBody>
        </p:sp>
      </p:grpSp>
      <p:sp>
        <p:nvSpPr>
          <p:cNvPr id="29" name="Freeform 8"/>
          <p:cNvSpPr/>
          <p:nvPr/>
        </p:nvSpPr>
        <p:spPr>
          <a:xfrm>
            <a:off x="8672020" y="6972300"/>
            <a:ext cx="4619628" cy="2588496"/>
          </a:xfrm>
          <a:custGeom>
            <a:avLst/>
            <a:gdLst/>
            <a:ahLst/>
            <a:cxnLst/>
            <a:rect l="l" t="t" r="r" b="b"/>
            <a:pathLst>
              <a:path w="4619628" h="2588496">
                <a:moveTo>
                  <a:pt x="0" y="0"/>
                </a:moveTo>
                <a:lnTo>
                  <a:pt x="4619629" y="0"/>
                </a:lnTo>
                <a:lnTo>
                  <a:pt x="4619629" y="2588496"/>
                </a:lnTo>
                <a:lnTo>
                  <a:pt x="0" y="2588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109" b="-7109"/>
            </a:stretch>
          </a:blipFill>
        </p:spPr>
      </p:sp>
      <p:sp>
        <p:nvSpPr>
          <p:cNvPr id="30" name="TextBox 9"/>
          <p:cNvSpPr txBox="1"/>
          <p:nvPr/>
        </p:nvSpPr>
        <p:spPr>
          <a:xfrm>
            <a:off x="1575495" y="1549213"/>
            <a:ext cx="6797588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7"/>
              </a:lnSpc>
              <a:spcBef>
                <a:spcPct val="0"/>
              </a:spcBef>
            </a:pPr>
            <a:r>
              <a:rPr lang="en-US" sz="3330" dirty="0" err="1">
                <a:solidFill>
                  <a:srgbClr val="6DDCFF"/>
                </a:solidFill>
                <a:latin typeface="Gilroy"/>
              </a:rPr>
              <a:t>Hemera</a:t>
            </a:r>
            <a:r>
              <a:rPr lang="en-US" sz="3330" dirty="0">
                <a:solidFill>
                  <a:srgbClr val="6DDCFF"/>
                </a:solidFill>
                <a:latin typeface="Gilroy"/>
              </a:rPr>
              <a:t> Trading HEM token </a:t>
            </a:r>
            <a:r>
              <a:rPr lang="en-US" sz="3330" dirty="0" err="1">
                <a:solidFill>
                  <a:srgbClr val="6DDCFF"/>
                </a:solidFill>
                <a:latin typeface="Gilroy"/>
              </a:rPr>
              <a:t>tokenomics</a:t>
            </a:r>
            <a:r>
              <a:rPr lang="en-US" sz="3330" dirty="0">
                <a:solidFill>
                  <a:srgbClr val="6DDCFF"/>
                </a:solidFill>
                <a:latin typeface="Gilroy"/>
              </a:rPr>
              <a:t> </a:t>
            </a:r>
            <a:r>
              <a:rPr lang="en-US" sz="3330" dirty="0" err="1">
                <a:solidFill>
                  <a:srgbClr val="6DDCFF"/>
                </a:solidFill>
                <a:latin typeface="Gilroy"/>
              </a:rPr>
              <a:t>vizualization</a:t>
            </a:r>
            <a:r>
              <a:rPr lang="en-US" sz="3330" dirty="0">
                <a:solidFill>
                  <a:srgbClr val="6DDCFF"/>
                </a:solidFill>
                <a:latin typeface="Gilroy"/>
              </a:rPr>
              <a:t> </a:t>
            </a:r>
          </a:p>
        </p:txBody>
      </p:sp>
      <p:sp>
        <p:nvSpPr>
          <p:cNvPr id="31" name="TextBox 10"/>
          <p:cNvSpPr txBox="1"/>
          <p:nvPr/>
        </p:nvSpPr>
        <p:spPr>
          <a:xfrm>
            <a:off x="1575495" y="240812"/>
            <a:ext cx="7087560" cy="86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2"/>
              </a:lnSpc>
              <a:spcBef>
                <a:spcPct val="0"/>
              </a:spcBef>
            </a:pPr>
            <a:r>
              <a:rPr lang="en-US" sz="4994">
                <a:solidFill>
                  <a:srgbClr val="FFFFFF"/>
                </a:solidFill>
                <a:latin typeface="HK Modular"/>
              </a:rPr>
              <a:t>TOKENOMICS</a:t>
            </a:r>
          </a:p>
        </p:txBody>
      </p:sp>
    </p:spTree>
    <p:extLst>
      <p:ext uri="{BB962C8B-B14F-4D97-AF65-F5344CB8AC3E}">
        <p14:creationId xmlns:p14="http://schemas.microsoft.com/office/powerpoint/2010/main" val="22651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7096D">
                <a:alpha val="100000"/>
              </a:srgbClr>
            </a:gs>
            <a:gs pos="50000">
              <a:srgbClr val="1A024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634" y="-4392134"/>
            <a:ext cx="19071268" cy="19071268"/>
          </a:xfrm>
          <a:custGeom>
            <a:avLst/>
            <a:gdLst/>
            <a:ahLst/>
            <a:cxnLst/>
            <a:rect l="l" t="t" r="r" b="b"/>
            <a:pathLst>
              <a:path w="19071268" h="19071268">
                <a:moveTo>
                  <a:pt x="0" y="0"/>
                </a:moveTo>
                <a:lnTo>
                  <a:pt x="19071268" y="0"/>
                </a:lnTo>
                <a:lnTo>
                  <a:pt x="19071268" y="19071268"/>
                </a:lnTo>
                <a:lnTo>
                  <a:pt x="0" y="19071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44616" y="2060611"/>
            <a:ext cx="3396613" cy="3552014"/>
          </a:xfrm>
          <a:custGeom>
            <a:avLst/>
            <a:gdLst/>
            <a:ahLst/>
            <a:cxnLst/>
            <a:rect l="l" t="t" r="r" b="b"/>
            <a:pathLst>
              <a:path w="3396613" h="3552014">
                <a:moveTo>
                  <a:pt x="0" y="0"/>
                </a:moveTo>
                <a:lnTo>
                  <a:pt x="3396613" y="0"/>
                </a:lnTo>
                <a:lnTo>
                  <a:pt x="3396613" y="3552014"/>
                </a:lnTo>
                <a:lnTo>
                  <a:pt x="0" y="3552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6553" y="538889"/>
            <a:ext cx="4222489" cy="4233072"/>
          </a:xfrm>
          <a:custGeom>
            <a:avLst/>
            <a:gdLst/>
            <a:ahLst/>
            <a:cxnLst/>
            <a:rect l="l" t="t" r="r" b="b"/>
            <a:pathLst>
              <a:path w="4222489" h="4233072">
                <a:moveTo>
                  <a:pt x="0" y="0"/>
                </a:moveTo>
                <a:lnTo>
                  <a:pt x="4222490" y="0"/>
                </a:lnTo>
                <a:lnTo>
                  <a:pt x="4222490" y="4233072"/>
                </a:lnTo>
                <a:lnTo>
                  <a:pt x="0" y="4233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3230" y="703171"/>
            <a:ext cx="2380242" cy="4068790"/>
          </a:xfrm>
          <a:custGeom>
            <a:avLst/>
            <a:gdLst/>
            <a:ahLst/>
            <a:cxnLst/>
            <a:rect l="l" t="t" r="r" b="b"/>
            <a:pathLst>
              <a:path w="2380242" h="4068790">
                <a:moveTo>
                  <a:pt x="0" y="0"/>
                </a:moveTo>
                <a:lnTo>
                  <a:pt x="2380242" y="0"/>
                </a:lnTo>
                <a:lnTo>
                  <a:pt x="2380242" y="4068790"/>
                </a:lnTo>
                <a:lnTo>
                  <a:pt x="0" y="4068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93047" y="6190638"/>
            <a:ext cx="12284446" cy="1311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3"/>
              </a:lnSpc>
              <a:spcBef>
                <a:spcPct val="0"/>
              </a:spcBef>
            </a:pPr>
            <a:r>
              <a:rPr lang="en-US" sz="3781">
                <a:solidFill>
                  <a:srgbClr val="FFFFFF"/>
                </a:solidFill>
                <a:latin typeface="Gilroy"/>
              </a:rPr>
              <a:t>Imagine mastering the crypto market with precision and ease—Hemera Trading with AI makes it possible.</a:t>
            </a:r>
          </a:p>
        </p:txBody>
      </p:sp>
      <p:sp>
        <p:nvSpPr>
          <p:cNvPr id="7" name="Freeform 7"/>
          <p:cNvSpPr/>
          <p:nvPr/>
        </p:nvSpPr>
        <p:spPr>
          <a:xfrm>
            <a:off x="1763351" y="5143500"/>
            <a:ext cx="13040289" cy="4030635"/>
          </a:xfrm>
          <a:custGeom>
            <a:avLst/>
            <a:gdLst/>
            <a:ahLst/>
            <a:cxnLst/>
            <a:rect l="l" t="t" r="r" b="b"/>
            <a:pathLst>
              <a:path w="13040289" h="4030635">
                <a:moveTo>
                  <a:pt x="0" y="0"/>
                </a:moveTo>
                <a:lnTo>
                  <a:pt x="13040289" y="0"/>
                </a:lnTo>
                <a:lnTo>
                  <a:pt x="13040289" y="4030635"/>
                </a:lnTo>
                <a:lnTo>
                  <a:pt x="0" y="4030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7096D">
                <a:alpha val="100000"/>
              </a:srgbClr>
            </a:gs>
            <a:gs pos="50000">
              <a:srgbClr val="1A024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9888" y="-42468"/>
            <a:ext cx="20487775" cy="10371936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85076" y="509974"/>
            <a:ext cx="1037426" cy="1037452"/>
            <a:chOff x="0" y="0"/>
            <a:chExt cx="1383234" cy="1383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3234" cy="1383269"/>
            </a:xfrm>
            <a:custGeom>
              <a:avLst/>
              <a:gdLst/>
              <a:ahLst/>
              <a:cxnLst/>
              <a:rect l="l" t="t" r="r" b="b"/>
              <a:pathLst>
                <a:path w="1383234" h="1383269">
                  <a:moveTo>
                    <a:pt x="0" y="0"/>
                  </a:moveTo>
                  <a:lnTo>
                    <a:pt x="1383234" y="0"/>
                  </a:lnTo>
                  <a:lnTo>
                    <a:pt x="1383234" y="1383269"/>
                  </a:lnTo>
                  <a:lnTo>
                    <a:pt x="0" y="1383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84" r="-784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433422" y="380811"/>
              <a:ext cx="516391" cy="57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 dirty="0">
                  <a:solidFill>
                    <a:srgbClr val="FFFFFF"/>
                  </a:solidFill>
                  <a:latin typeface="HK Modular"/>
                </a:rPr>
                <a:t>9</a:t>
              </a:r>
              <a:endParaRPr lang="en-US" sz="2633" dirty="0">
                <a:solidFill>
                  <a:srgbClr val="FFFFFF"/>
                </a:solidFill>
                <a:latin typeface="HK Modular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266595" y="1881877"/>
            <a:ext cx="1520893" cy="855502"/>
          </a:xfrm>
          <a:custGeom>
            <a:avLst/>
            <a:gdLst/>
            <a:ahLst/>
            <a:cxnLst/>
            <a:rect l="l" t="t" r="r" b="b"/>
            <a:pathLst>
              <a:path w="1520893" h="855502">
                <a:moveTo>
                  <a:pt x="0" y="0"/>
                </a:moveTo>
                <a:lnTo>
                  <a:pt x="1520894" y="0"/>
                </a:lnTo>
                <a:lnTo>
                  <a:pt x="1520894" y="855502"/>
                </a:lnTo>
                <a:lnTo>
                  <a:pt x="0" y="855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33" b="-533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6595" y="3205759"/>
            <a:ext cx="1212879" cy="1320141"/>
          </a:xfrm>
          <a:custGeom>
            <a:avLst/>
            <a:gdLst/>
            <a:ahLst/>
            <a:cxnLst/>
            <a:rect l="l" t="t" r="r" b="b"/>
            <a:pathLst>
              <a:path w="1212879" h="1320141">
                <a:moveTo>
                  <a:pt x="0" y="0"/>
                </a:moveTo>
                <a:lnTo>
                  <a:pt x="1212880" y="0"/>
                </a:lnTo>
                <a:lnTo>
                  <a:pt x="1212880" y="1320141"/>
                </a:lnTo>
                <a:lnTo>
                  <a:pt x="0" y="1320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6595" y="4992625"/>
            <a:ext cx="1434698" cy="1056459"/>
          </a:xfrm>
          <a:custGeom>
            <a:avLst/>
            <a:gdLst/>
            <a:ahLst/>
            <a:cxnLst/>
            <a:rect l="l" t="t" r="r" b="b"/>
            <a:pathLst>
              <a:path w="1434698" h="1056459">
                <a:moveTo>
                  <a:pt x="0" y="0"/>
                </a:moveTo>
                <a:lnTo>
                  <a:pt x="1434698" y="0"/>
                </a:lnTo>
                <a:lnTo>
                  <a:pt x="1434698" y="1056459"/>
                </a:lnTo>
                <a:lnTo>
                  <a:pt x="0" y="10564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6163" y="6621189"/>
            <a:ext cx="1275561" cy="1275561"/>
          </a:xfrm>
          <a:custGeom>
            <a:avLst/>
            <a:gdLst/>
            <a:ahLst/>
            <a:cxnLst/>
            <a:rect l="l" t="t" r="r" b="b"/>
            <a:pathLst>
              <a:path w="1275561" h="1275561">
                <a:moveTo>
                  <a:pt x="0" y="0"/>
                </a:moveTo>
                <a:lnTo>
                  <a:pt x="1275561" y="0"/>
                </a:lnTo>
                <a:lnTo>
                  <a:pt x="1275561" y="1275561"/>
                </a:lnTo>
                <a:lnTo>
                  <a:pt x="0" y="12755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6163" y="8468250"/>
            <a:ext cx="1374697" cy="1374697"/>
          </a:xfrm>
          <a:custGeom>
            <a:avLst/>
            <a:gdLst/>
            <a:ahLst/>
            <a:cxnLst/>
            <a:rect l="l" t="t" r="r" b="b"/>
            <a:pathLst>
              <a:path w="1374697" h="1374697">
                <a:moveTo>
                  <a:pt x="0" y="0"/>
                </a:moveTo>
                <a:lnTo>
                  <a:pt x="1374697" y="0"/>
                </a:lnTo>
                <a:lnTo>
                  <a:pt x="1374697" y="1374696"/>
                </a:lnTo>
                <a:lnTo>
                  <a:pt x="0" y="1374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432257" y="543825"/>
            <a:ext cx="5423487" cy="86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2"/>
              </a:lnSpc>
              <a:spcBef>
                <a:spcPct val="0"/>
              </a:spcBef>
            </a:pPr>
            <a:r>
              <a:rPr lang="en-US" sz="4994">
                <a:solidFill>
                  <a:srgbClr val="FFFFFF"/>
                </a:solidFill>
                <a:latin typeface="HK Modular"/>
              </a:rPr>
              <a:t>CONTACT 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14562" y="2051365"/>
            <a:ext cx="11925536" cy="78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835">
                <a:solidFill>
                  <a:srgbClr val="FFFFFF"/>
                </a:solidFill>
                <a:latin typeface="Chewy"/>
              </a:rPr>
              <a:t>https://t.me/hemeratrading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41346" y="3616826"/>
            <a:ext cx="12472389" cy="78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835">
                <a:solidFill>
                  <a:srgbClr val="FFFFFF"/>
                </a:solidFill>
                <a:latin typeface="Chewy"/>
              </a:rPr>
              <a:t>https://x.com/hemeratrading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03626" y="5267873"/>
            <a:ext cx="14600977" cy="78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835">
                <a:solidFill>
                  <a:srgbClr val="FFFFFF"/>
                </a:solidFill>
                <a:latin typeface="Chewy"/>
              </a:rPr>
              <a:t>https://discord.gg/SYM9KAEGjY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67919" y="6918919"/>
            <a:ext cx="12418821" cy="78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835">
                <a:solidFill>
                  <a:srgbClr val="FFFFFF"/>
                </a:solidFill>
                <a:latin typeface="Chewy"/>
              </a:rPr>
              <a:t>support@hemeratrading.net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67919" y="8573025"/>
            <a:ext cx="12418821" cy="78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835">
                <a:solidFill>
                  <a:srgbClr val="FFFFFF"/>
                </a:solidFill>
                <a:latin typeface="Chewy"/>
              </a:rPr>
              <a:t>https://hemeratrading.net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30D69">
                <a:alpha val="100000"/>
              </a:srgbClr>
            </a:gs>
            <a:gs pos="50000">
              <a:srgbClr val="240753">
                <a:alpha val="100000"/>
              </a:srgbClr>
            </a:gs>
            <a:gs pos="100000">
              <a:srgbClr val="2A053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77200" y="1099977"/>
            <a:ext cx="833648" cy="833648"/>
            <a:chOff x="0" y="0"/>
            <a:chExt cx="1111530" cy="1111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2" r="-782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u="none" strike="noStrike" dirty="0">
                  <a:solidFill>
                    <a:srgbClr val="FFFFFF"/>
                  </a:solidFill>
                  <a:latin typeface="HK Modular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77200" y="2008962"/>
            <a:ext cx="833648" cy="833648"/>
            <a:chOff x="0" y="0"/>
            <a:chExt cx="1111530" cy="11115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2" r="-782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dirty="0">
                  <a:solidFill>
                    <a:srgbClr val="FFFFFF"/>
                  </a:solidFill>
                  <a:latin typeface="HK Modular"/>
                </a:rPr>
                <a:t>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77200" y="2917947"/>
            <a:ext cx="833648" cy="833648"/>
            <a:chOff x="0" y="0"/>
            <a:chExt cx="1111530" cy="11115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2" r="-782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>
                  <a:solidFill>
                    <a:srgbClr val="FFFFFF"/>
                  </a:solidFill>
                  <a:latin typeface="HK Modular"/>
                </a:rPr>
                <a:t>3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77200" y="3902108"/>
            <a:ext cx="833648" cy="833648"/>
            <a:chOff x="0" y="0"/>
            <a:chExt cx="1111530" cy="11115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2" r="-782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345538" y="293854"/>
              <a:ext cx="419193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dirty="0">
                  <a:solidFill>
                    <a:srgbClr val="FFFFFF"/>
                  </a:solidFill>
                  <a:latin typeface="HK Modular"/>
                </a:rPr>
                <a:t>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21716" y="4876854"/>
            <a:ext cx="833648" cy="833648"/>
            <a:chOff x="0" y="0"/>
            <a:chExt cx="1111530" cy="11115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2" r="-78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dirty="0">
                  <a:solidFill>
                    <a:srgbClr val="FFFFFF"/>
                  </a:solidFill>
                  <a:latin typeface="HK Modular"/>
                </a:rPr>
                <a:t>5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347318" y="2242551"/>
            <a:ext cx="6703923" cy="5815654"/>
          </a:xfrm>
          <a:custGeom>
            <a:avLst/>
            <a:gdLst/>
            <a:ahLst/>
            <a:cxnLst/>
            <a:rect l="l" t="t" r="r" b="b"/>
            <a:pathLst>
              <a:path w="6703923" h="5815654">
                <a:moveTo>
                  <a:pt x="0" y="0"/>
                </a:moveTo>
                <a:lnTo>
                  <a:pt x="6703923" y="0"/>
                </a:lnTo>
                <a:lnTo>
                  <a:pt x="6703923" y="5815654"/>
                </a:lnTo>
                <a:lnTo>
                  <a:pt x="0" y="581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8121716" y="5855725"/>
            <a:ext cx="833648" cy="833669"/>
            <a:chOff x="0" y="0"/>
            <a:chExt cx="1111530" cy="11115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11530" cy="1111558"/>
            </a:xfrm>
            <a:custGeom>
              <a:avLst/>
              <a:gdLst/>
              <a:ahLst/>
              <a:cxnLst/>
              <a:rect l="l" t="t" r="r" b="b"/>
              <a:pathLst>
                <a:path w="1111530" h="1111558">
                  <a:moveTo>
                    <a:pt x="0" y="0"/>
                  </a:moveTo>
                  <a:lnTo>
                    <a:pt x="1111530" y="0"/>
                  </a:lnTo>
                  <a:lnTo>
                    <a:pt x="1111530" y="1111558"/>
                  </a:lnTo>
                  <a:lnTo>
                    <a:pt x="0" y="1111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4" r="-784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345539" y="293854"/>
              <a:ext cx="420453" cy="47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dirty="0">
                  <a:solidFill>
                    <a:srgbClr val="FFFFFF"/>
                  </a:solidFill>
                  <a:latin typeface="HK Modular"/>
                </a:rPr>
                <a:t>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21716" y="6838030"/>
            <a:ext cx="833648" cy="833669"/>
            <a:chOff x="34835" y="-967967"/>
            <a:chExt cx="1111530" cy="1111558"/>
          </a:xfrm>
        </p:grpSpPr>
        <p:sp>
          <p:nvSpPr>
            <p:cNvPr id="22" name="Freeform 22"/>
            <p:cNvSpPr/>
            <p:nvPr/>
          </p:nvSpPr>
          <p:spPr>
            <a:xfrm>
              <a:off x="34835" y="-967967"/>
              <a:ext cx="1111530" cy="1111558"/>
            </a:xfrm>
            <a:custGeom>
              <a:avLst/>
              <a:gdLst/>
              <a:ahLst/>
              <a:cxnLst/>
              <a:rect l="l" t="t" r="r" b="b"/>
              <a:pathLst>
                <a:path w="1111530" h="1111558">
                  <a:moveTo>
                    <a:pt x="0" y="0"/>
                  </a:moveTo>
                  <a:lnTo>
                    <a:pt x="1111530" y="0"/>
                  </a:lnTo>
                  <a:lnTo>
                    <a:pt x="1111530" y="1111558"/>
                  </a:lnTo>
                  <a:lnTo>
                    <a:pt x="0" y="1111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4" r="-784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327797" y="-647723"/>
              <a:ext cx="420453" cy="47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dirty="0">
                  <a:solidFill>
                    <a:srgbClr val="FFFFFF"/>
                  </a:solidFill>
                  <a:latin typeface="HK Modular"/>
                </a:rPr>
                <a:t>7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121716" y="7820335"/>
            <a:ext cx="833648" cy="833669"/>
            <a:chOff x="0" y="0"/>
            <a:chExt cx="1111530" cy="111155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11530" cy="1111558"/>
            </a:xfrm>
            <a:custGeom>
              <a:avLst/>
              <a:gdLst/>
              <a:ahLst/>
              <a:cxnLst/>
              <a:rect l="l" t="t" r="r" b="b"/>
              <a:pathLst>
                <a:path w="1111530" h="1111558">
                  <a:moveTo>
                    <a:pt x="0" y="0"/>
                  </a:moveTo>
                  <a:lnTo>
                    <a:pt x="1111530" y="0"/>
                  </a:lnTo>
                  <a:lnTo>
                    <a:pt x="1111530" y="1111558"/>
                  </a:lnTo>
                  <a:lnTo>
                    <a:pt x="0" y="1111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4" r="-784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345539" y="293854"/>
              <a:ext cx="420453" cy="47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dirty="0">
                  <a:solidFill>
                    <a:srgbClr val="FFFFFF"/>
                  </a:solidFill>
                  <a:latin typeface="HK Modular"/>
                </a:rPr>
                <a:t>8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972800" y="300964"/>
            <a:ext cx="4220652" cy="77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6"/>
              </a:lnSpc>
              <a:spcBef>
                <a:spcPct val="0"/>
              </a:spcBef>
            </a:pPr>
            <a:r>
              <a:rPr lang="en-US" sz="4468" dirty="0">
                <a:solidFill>
                  <a:srgbClr val="FFFFFF"/>
                </a:solidFill>
                <a:latin typeface="HK Modular"/>
              </a:rPr>
              <a:t>CONTENTS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44000" y="1136534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 u="none" strike="noStrike" dirty="0">
                <a:solidFill>
                  <a:srgbClr val="FFFFFF"/>
                </a:solidFill>
                <a:latin typeface="Gilroy"/>
              </a:rPr>
              <a:t>What is </a:t>
            </a:r>
            <a:r>
              <a:rPr lang="en-US" sz="3471" u="none" strike="noStrike" dirty="0" err="1">
                <a:solidFill>
                  <a:srgbClr val="FFFFFF"/>
                </a:solidFill>
                <a:latin typeface="Gilroy"/>
              </a:rPr>
              <a:t>Hemera</a:t>
            </a:r>
            <a:r>
              <a:rPr lang="en-US" sz="3471" u="none" strike="noStrike" dirty="0">
                <a:solidFill>
                  <a:srgbClr val="FFFFFF"/>
                </a:solidFill>
                <a:latin typeface="Gilroy"/>
              </a:rPr>
              <a:t> Trading?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13540" y="2093928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Gilroy"/>
              </a:rPr>
              <a:t>Problem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113540" y="3049882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Gilroy"/>
              </a:rPr>
              <a:t>Solution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13540" y="4006556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Gilroy"/>
              </a:rPr>
              <a:t>Product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144000" y="4994870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Gilroy"/>
              </a:rPr>
              <a:t>Market and Business Overview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190326" y="5984860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Gilroy"/>
              </a:rPr>
              <a:t>HEM token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190326" y="7964197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Gilroy"/>
              </a:rPr>
              <a:t>Roadmap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133134" y="8915853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>
                <a:solidFill>
                  <a:srgbClr val="FFFFFF"/>
                </a:solidFill>
                <a:latin typeface="Gilroy"/>
              </a:rPr>
              <a:t>Contact us</a:t>
            </a:r>
          </a:p>
        </p:txBody>
      </p:sp>
      <p:sp>
        <p:nvSpPr>
          <p:cNvPr id="43" name="TextBox 34"/>
          <p:cNvSpPr txBox="1"/>
          <p:nvPr/>
        </p:nvSpPr>
        <p:spPr>
          <a:xfrm>
            <a:off x="9190326" y="7012542"/>
            <a:ext cx="8741092" cy="59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  <a:spcBef>
                <a:spcPct val="0"/>
              </a:spcBef>
            </a:pPr>
            <a:r>
              <a:rPr lang="en-US" sz="3471" dirty="0" err="1" smtClean="0">
                <a:solidFill>
                  <a:srgbClr val="FFFFFF"/>
                </a:solidFill>
                <a:latin typeface="Gilroy"/>
              </a:rPr>
              <a:t>Tokenomics</a:t>
            </a:r>
            <a:endParaRPr lang="en-US" sz="3471" dirty="0">
              <a:solidFill>
                <a:srgbClr val="FFFFFF"/>
              </a:solidFill>
              <a:latin typeface="Gilroy"/>
            </a:endParaRPr>
          </a:p>
        </p:txBody>
      </p:sp>
      <p:grpSp>
        <p:nvGrpSpPr>
          <p:cNvPr id="44" name="Group 24"/>
          <p:cNvGrpSpPr/>
          <p:nvPr/>
        </p:nvGrpSpPr>
        <p:grpSpPr>
          <a:xfrm>
            <a:off x="8121716" y="8797826"/>
            <a:ext cx="833648" cy="833669"/>
            <a:chOff x="0" y="0"/>
            <a:chExt cx="1111530" cy="1111558"/>
          </a:xfrm>
        </p:grpSpPr>
        <p:sp>
          <p:nvSpPr>
            <p:cNvPr id="45" name="Freeform 25"/>
            <p:cNvSpPr/>
            <p:nvPr/>
          </p:nvSpPr>
          <p:spPr>
            <a:xfrm>
              <a:off x="0" y="0"/>
              <a:ext cx="1111530" cy="1111558"/>
            </a:xfrm>
            <a:custGeom>
              <a:avLst/>
              <a:gdLst/>
              <a:ahLst/>
              <a:cxnLst/>
              <a:rect l="l" t="t" r="r" b="b"/>
              <a:pathLst>
                <a:path w="1111530" h="1111558">
                  <a:moveTo>
                    <a:pt x="0" y="0"/>
                  </a:moveTo>
                  <a:lnTo>
                    <a:pt x="1111530" y="0"/>
                  </a:lnTo>
                  <a:lnTo>
                    <a:pt x="1111530" y="1111558"/>
                  </a:lnTo>
                  <a:lnTo>
                    <a:pt x="0" y="1111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4" r="-784"/>
              </a:stretch>
            </a:blipFill>
          </p:spPr>
        </p:sp>
        <p:sp>
          <p:nvSpPr>
            <p:cNvPr id="46" name="TextBox 26"/>
            <p:cNvSpPr txBox="1"/>
            <p:nvPr/>
          </p:nvSpPr>
          <p:spPr>
            <a:xfrm>
              <a:off x="345538" y="293854"/>
              <a:ext cx="420453" cy="458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dirty="0">
                  <a:solidFill>
                    <a:srgbClr val="FFFFFF"/>
                  </a:solidFill>
                  <a:latin typeface="HK Modular"/>
                </a:rPr>
                <a:t>9</a:t>
              </a:r>
              <a:endParaRPr lang="en-US" sz="2144" dirty="0">
                <a:solidFill>
                  <a:srgbClr val="FFFFFF"/>
                </a:solidFill>
                <a:latin typeface="HK Mod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717" y="-61426"/>
            <a:ext cx="4601845" cy="3612448"/>
          </a:xfrm>
          <a:custGeom>
            <a:avLst/>
            <a:gdLst/>
            <a:ahLst/>
            <a:cxnLst/>
            <a:rect l="l" t="t" r="r" b="b"/>
            <a:pathLst>
              <a:path w="4601845" h="3612448">
                <a:moveTo>
                  <a:pt x="0" y="0"/>
                </a:moveTo>
                <a:lnTo>
                  <a:pt x="4601845" y="0"/>
                </a:lnTo>
                <a:lnTo>
                  <a:pt x="4601845" y="3612449"/>
                </a:lnTo>
                <a:lnTo>
                  <a:pt x="0" y="3612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64813" y="-61426"/>
            <a:ext cx="4601845" cy="3612448"/>
          </a:xfrm>
          <a:custGeom>
            <a:avLst/>
            <a:gdLst/>
            <a:ahLst/>
            <a:cxnLst/>
            <a:rect l="l" t="t" r="r" b="b"/>
            <a:pathLst>
              <a:path w="4601845" h="3612448">
                <a:moveTo>
                  <a:pt x="0" y="0"/>
                </a:moveTo>
                <a:lnTo>
                  <a:pt x="4601845" y="0"/>
                </a:lnTo>
                <a:lnTo>
                  <a:pt x="4601845" y="3612449"/>
                </a:lnTo>
                <a:lnTo>
                  <a:pt x="0" y="3612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9221342" y="-61426"/>
            <a:ext cx="4601845" cy="3612448"/>
          </a:xfrm>
          <a:custGeom>
            <a:avLst/>
            <a:gdLst/>
            <a:ahLst/>
            <a:cxnLst/>
            <a:rect l="l" t="t" r="r" b="b"/>
            <a:pathLst>
              <a:path w="4601845" h="3612448">
                <a:moveTo>
                  <a:pt x="0" y="0"/>
                </a:moveTo>
                <a:lnTo>
                  <a:pt x="4601845" y="0"/>
                </a:lnTo>
                <a:lnTo>
                  <a:pt x="4601845" y="3612449"/>
                </a:lnTo>
                <a:lnTo>
                  <a:pt x="0" y="3612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3977872" y="-61426"/>
            <a:ext cx="4601845" cy="3612448"/>
          </a:xfrm>
          <a:custGeom>
            <a:avLst/>
            <a:gdLst/>
            <a:ahLst/>
            <a:cxnLst/>
            <a:rect l="l" t="t" r="r" b="b"/>
            <a:pathLst>
              <a:path w="4601845" h="3612448">
                <a:moveTo>
                  <a:pt x="0" y="0"/>
                </a:moveTo>
                <a:lnTo>
                  <a:pt x="4601845" y="0"/>
                </a:lnTo>
                <a:lnTo>
                  <a:pt x="4601845" y="3612449"/>
                </a:lnTo>
                <a:lnTo>
                  <a:pt x="0" y="3612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1021921" y="1028700"/>
            <a:ext cx="1037426" cy="1037426"/>
            <a:chOff x="0" y="0"/>
            <a:chExt cx="1383234" cy="13832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3234" cy="1383234"/>
            </a:xfrm>
            <a:custGeom>
              <a:avLst/>
              <a:gdLst/>
              <a:ahLst/>
              <a:cxnLst/>
              <a:rect l="l" t="t" r="r" b="b"/>
              <a:pathLst>
                <a:path w="1383234" h="1383234">
                  <a:moveTo>
                    <a:pt x="0" y="0"/>
                  </a:moveTo>
                  <a:lnTo>
                    <a:pt x="1383234" y="0"/>
                  </a:lnTo>
                  <a:lnTo>
                    <a:pt x="1383234" y="1383234"/>
                  </a:lnTo>
                  <a:lnTo>
                    <a:pt x="0" y="1383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82" r="-782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33422" y="380811"/>
              <a:ext cx="516391" cy="57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 u="none" strike="noStrike">
                  <a:solidFill>
                    <a:srgbClr val="FFFFFF"/>
                  </a:solidFill>
                  <a:latin typeface="HK Modular"/>
                </a:rPr>
                <a:t>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81952" y="3302483"/>
            <a:ext cx="9909172" cy="301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0"/>
              </a:lnSpc>
            </a:pPr>
            <a:r>
              <a:rPr lang="en-US" sz="2850">
                <a:solidFill>
                  <a:srgbClr val="FFFFFF"/>
                </a:solidFill>
                <a:latin typeface="Gilroy"/>
              </a:rPr>
              <a:t>Hemera Trading is an innovative crypto ecosystem that offers a comprehensive set of tools and services for cryptocurrency trading on Binance and Bybit exchanges (spot and futures). </a:t>
            </a:r>
          </a:p>
          <a:p>
            <a:pPr algn="l">
              <a:lnSpc>
                <a:spcPts val="3990"/>
              </a:lnSpc>
            </a:pPr>
            <a:endParaRPr lang="en-US" sz="2850">
              <a:solidFill>
                <a:srgbClr val="FFFFFF"/>
              </a:solidFill>
              <a:latin typeface="Gilroy"/>
            </a:endParaRPr>
          </a:p>
          <a:p>
            <a:pPr algn="l">
              <a:lnSpc>
                <a:spcPts val="3990"/>
              </a:lnSpc>
              <a:spcBef>
                <a:spcPct val="0"/>
              </a:spcBef>
            </a:pPr>
            <a:endParaRPr lang="en-US" sz="2850">
              <a:solidFill>
                <a:srgbClr val="FFFFFF"/>
              </a:solidFill>
              <a:latin typeface="Gilro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54557" y="1141533"/>
            <a:ext cx="11336567" cy="72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69"/>
              </a:lnSpc>
              <a:spcBef>
                <a:spcPct val="0"/>
              </a:spcBef>
            </a:pPr>
            <a:r>
              <a:rPr lang="en-US" sz="4263" u="none" strike="noStrike" dirty="0">
                <a:solidFill>
                  <a:srgbClr val="FFFFFF"/>
                </a:solidFill>
                <a:latin typeface="HK Modular"/>
              </a:rPr>
              <a:t>What is </a:t>
            </a:r>
            <a:r>
              <a:rPr lang="en-US" sz="4263" u="none" strike="noStrike" dirty="0" err="1">
                <a:solidFill>
                  <a:srgbClr val="FFFFFF"/>
                </a:solidFill>
                <a:latin typeface="HK Modular"/>
              </a:rPr>
              <a:t>hemera</a:t>
            </a:r>
            <a:r>
              <a:rPr lang="en-US" sz="4263" u="none" strike="noStrike" dirty="0">
                <a:solidFill>
                  <a:srgbClr val="FFFFFF"/>
                </a:solidFill>
                <a:latin typeface="HK Modular"/>
              </a:rPr>
              <a:t> trading?</a:t>
            </a:r>
          </a:p>
        </p:txBody>
      </p:sp>
      <p:sp>
        <p:nvSpPr>
          <p:cNvPr id="11" name="Freeform 11"/>
          <p:cNvSpPr/>
          <p:nvPr/>
        </p:nvSpPr>
        <p:spPr>
          <a:xfrm>
            <a:off x="3177009" y="2391926"/>
            <a:ext cx="10414115" cy="3471372"/>
          </a:xfrm>
          <a:custGeom>
            <a:avLst/>
            <a:gdLst/>
            <a:ahLst/>
            <a:cxnLst/>
            <a:rect l="l" t="t" r="r" b="b"/>
            <a:pathLst>
              <a:path w="10414115" h="3471372">
                <a:moveTo>
                  <a:pt x="0" y="0"/>
                </a:moveTo>
                <a:lnTo>
                  <a:pt x="10414115" y="0"/>
                </a:lnTo>
                <a:lnTo>
                  <a:pt x="10414115" y="3471372"/>
                </a:lnTo>
                <a:lnTo>
                  <a:pt x="0" y="3471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2473" y="6221954"/>
            <a:ext cx="13823187" cy="249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850" dirty="0">
                <a:solidFill>
                  <a:srgbClr val="FFFFFF"/>
                </a:solidFill>
                <a:latin typeface="Canva Sans"/>
              </a:rPr>
              <a:t>With our advanced crypto bots, copy trading and AI tools we provide everything you need to succeed in the crypto world.</a:t>
            </a:r>
          </a:p>
          <a:p>
            <a:pPr algn="ctr">
              <a:lnSpc>
                <a:spcPts val="3990"/>
              </a:lnSpc>
            </a:pPr>
            <a:endParaRPr lang="en-US" sz="2850" dirty="0">
              <a:solidFill>
                <a:srgbClr val="FFFFFF"/>
              </a:solidFill>
              <a:latin typeface="Canva Sans"/>
            </a:endParaRPr>
          </a:p>
          <a:p>
            <a:pPr algn="ctr">
              <a:lnSpc>
                <a:spcPts val="3990"/>
              </a:lnSpc>
            </a:pPr>
            <a:r>
              <a:rPr lang="en-US" sz="2850" dirty="0" err="1">
                <a:solidFill>
                  <a:srgbClr val="FFFFFF"/>
                </a:solidFill>
                <a:latin typeface="Canva Sans"/>
              </a:rPr>
              <a:t>Hemera</a:t>
            </a:r>
            <a:r>
              <a:rPr lang="en-US" sz="2850" dirty="0">
                <a:solidFill>
                  <a:srgbClr val="FFFFFF"/>
                </a:solidFill>
                <a:latin typeface="Canva Sans"/>
              </a:rPr>
              <a:t> is like a Swiss Army knife of trading.</a:t>
            </a:r>
          </a:p>
          <a:p>
            <a:pPr algn="ctr">
              <a:lnSpc>
                <a:spcPts val="3990"/>
              </a:lnSpc>
            </a:pPr>
            <a:endParaRPr lang="en-US" sz="2850" dirty="0">
              <a:solidFill>
                <a:srgbClr val="FFFFFF"/>
              </a:solidFill>
              <a:latin typeface="Canva San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607" y="7220334"/>
            <a:ext cx="3301348" cy="3124809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2728817" y="6059702"/>
            <a:ext cx="5371582" cy="3833967"/>
          </a:xfrm>
          <a:custGeom>
            <a:avLst/>
            <a:gdLst/>
            <a:ahLst/>
            <a:cxnLst/>
            <a:rect l="l" t="t" r="r" b="b"/>
            <a:pathLst>
              <a:path w="5371582" h="3833967">
                <a:moveTo>
                  <a:pt x="0" y="0"/>
                </a:moveTo>
                <a:lnTo>
                  <a:pt x="5371582" y="0"/>
                </a:lnTo>
                <a:lnTo>
                  <a:pt x="5371582" y="3833967"/>
                </a:lnTo>
                <a:lnTo>
                  <a:pt x="0" y="383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7096D">
                <a:alpha val="100000"/>
              </a:srgbClr>
            </a:gs>
            <a:gs pos="50000">
              <a:srgbClr val="240753">
                <a:alpha val="100000"/>
              </a:srgbClr>
            </a:gs>
            <a:gs pos="100000">
              <a:srgbClr val="2A053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1103" y="-3227555"/>
            <a:ext cx="11749288" cy="13926958"/>
          </a:xfrm>
          <a:custGeom>
            <a:avLst/>
            <a:gdLst/>
            <a:ahLst/>
            <a:cxnLst/>
            <a:rect l="l" t="t" r="r" b="b"/>
            <a:pathLst>
              <a:path w="11749288" h="13926958">
                <a:moveTo>
                  <a:pt x="0" y="0"/>
                </a:moveTo>
                <a:lnTo>
                  <a:pt x="11749288" y="0"/>
                </a:lnTo>
                <a:lnTo>
                  <a:pt x="11749288" y="13926958"/>
                </a:lnTo>
                <a:lnTo>
                  <a:pt x="0" y="1392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22571" y="2859235"/>
            <a:ext cx="2036126" cy="2104523"/>
          </a:xfrm>
          <a:custGeom>
            <a:avLst/>
            <a:gdLst/>
            <a:ahLst/>
            <a:cxnLst/>
            <a:rect l="l" t="t" r="r" b="b"/>
            <a:pathLst>
              <a:path w="2036126" h="2104523">
                <a:moveTo>
                  <a:pt x="2036125" y="0"/>
                </a:moveTo>
                <a:lnTo>
                  <a:pt x="0" y="0"/>
                </a:lnTo>
                <a:lnTo>
                  <a:pt x="0" y="2104523"/>
                </a:lnTo>
                <a:lnTo>
                  <a:pt x="2036125" y="2104523"/>
                </a:lnTo>
                <a:lnTo>
                  <a:pt x="20361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88391">
            <a:off x="2288185" y="3093483"/>
            <a:ext cx="5830712" cy="5706810"/>
          </a:xfrm>
          <a:custGeom>
            <a:avLst/>
            <a:gdLst/>
            <a:ahLst/>
            <a:cxnLst/>
            <a:rect l="l" t="t" r="r" b="b"/>
            <a:pathLst>
              <a:path w="5830712" h="5706810">
                <a:moveTo>
                  <a:pt x="0" y="0"/>
                </a:moveTo>
                <a:lnTo>
                  <a:pt x="5830712" y="0"/>
                </a:lnTo>
                <a:lnTo>
                  <a:pt x="5830712" y="5706809"/>
                </a:lnTo>
                <a:lnTo>
                  <a:pt x="0" y="570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8" r="-146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54557" y="1141533"/>
            <a:ext cx="15004743" cy="7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29"/>
              </a:lnSpc>
              <a:spcBef>
                <a:spcPct val="0"/>
              </a:spcBef>
            </a:pPr>
            <a:r>
              <a:rPr lang="en-US" sz="4163" dirty="0">
                <a:solidFill>
                  <a:srgbClr val="FFFFFF"/>
                </a:solidFill>
                <a:latin typeface="HK Modular"/>
              </a:rPr>
              <a:t>problem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1921" y="1028700"/>
            <a:ext cx="1037426" cy="1037426"/>
            <a:chOff x="0" y="0"/>
            <a:chExt cx="1383234" cy="13832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3234" cy="1383234"/>
            </a:xfrm>
            <a:custGeom>
              <a:avLst/>
              <a:gdLst/>
              <a:ahLst/>
              <a:cxnLst/>
              <a:rect l="l" t="t" r="r" b="b"/>
              <a:pathLst>
                <a:path w="1383234" h="1383234">
                  <a:moveTo>
                    <a:pt x="0" y="0"/>
                  </a:moveTo>
                  <a:lnTo>
                    <a:pt x="1383234" y="0"/>
                  </a:lnTo>
                  <a:lnTo>
                    <a:pt x="1383234" y="1383234"/>
                  </a:lnTo>
                  <a:lnTo>
                    <a:pt x="0" y="1383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82" r="-782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33422" y="380811"/>
              <a:ext cx="516391" cy="57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2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763647" y="1028700"/>
            <a:ext cx="8155807" cy="2520886"/>
          </a:xfrm>
          <a:custGeom>
            <a:avLst/>
            <a:gdLst/>
            <a:ahLst/>
            <a:cxnLst/>
            <a:rect l="l" t="t" r="r" b="b"/>
            <a:pathLst>
              <a:path w="8155807" h="2520886">
                <a:moveTo>
                  <a:pt x="0" y="0"/>
                </a:moveTo>
                <a:lnTo>
                  <a:pt x="8155807" y="0"/>
                </a:lnTo>
                <a:lnTo>
                  <a:pt x="8155807" y="2520886"/>
                </a:lnTo>
                <a:lnTo>
                  <a:pt x="0" y="25208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14085" y="7214162"/>
            <a:ext cx="8254930" cy="2551524"/>
          </a:xfrm>
          <a:custGeom>
            <a:avLst/>
            <a:gdLst/>
            <a:ahLst/>
            <a:cxnLst/>
            <a:rect l="l" t="t" r="r" b="b"/>
            <a:pathLst>
              <a:path w="8254930" h="2551524">
                <a:moveTo>
                  <a:pt x="0" y="0"/>
                </a:moveTo>
                <a:lnTo>
                  <a:pt x="8254930" y="0"/>
                </a:lnTo>
                <a:lnTo>
                  <a:pt x="8254930" y="2551524"/>
                </a:lnTo>
                <a:lnTo>
                  <a:pt x="0" y="2551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63647" y="4200730"/>
            <a:ext cx="8155807" cy="2520886"/>
          </a:xfrm>
          <a:custGeom>
            <a:avLst/>
            <a:gdLst/>
            <a:ahLst/>
            <a:cxnLst/>
            <a:rect l="l" t="t" r="r" b="b"/>
            <a:pathLst>
              <a:path w="8155807" h="2520886">
                <a:moveTo>
                  <a:pt x="0" y="0"/>
                </a:moveTo>
                <a:lnTo>
                  <a:pt x="8155807" y="0"/>
                </a:lnTo>
                <a:lnTo>
                  <a:pt x="8155807" y="2520885"/>
                </a:lnTo>
                <a:lnTo>
                  <a:pt x="0" y="25208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549813" y="1880037"/>
            <a:ext cx="6995036" cy="72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6"/>
              </a:lnSpc>
              <a:spcBef>
                <a:spcPct val="0"/>
              </a:spcBef>
            </a:pPr>
            <a:r>
              <a:rPr lang="en-US" sz="4161" dirty="0">
                <a:solidFill>
                  <a:srgbClr val="FFFFFF"/>
                </a:solidFill>
                <a:latin typeface="Gilroy"/>
              </a:rPr>
              <a:t>Poor risk management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05025" y="5052066"/>
            <a:ext cx="5484612" cy="72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6"/>
              </a:lnSpc>
              <a:spcBef>
                <a:spcPct val="0"/>
              </a:spcBef>
            </a:pPr>
            <a:r>
              <a:rPr lang="en-US" sz="4161">
                <a:solidFill>
                  <a:srgbClr val="FFFFFF"/>
                </a:solidFill>
                <a:latin typeface="Gilroy"/>
              </a:rPr>
              <a:t>Lack of strategy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43788" y="8080818"/>
            <a:ext cx="5207086" cy="72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26"/>
              </a:lnSpc>
              <a:spcBef>
                <a:spcPct val="0"/>
              </a:spcBef>
            </a:pPr>
            <a:r>
              <a:rPr lang="en-US" sz="4161">
                <a:solidFill>
                  <a:srgbClr val="FFFFFF"/>
                </a:solidFill>
                <a:latin typeface="Gilroy"/>
              </a:rPr>
              <a:t>Emotional trading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07B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022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790" y="-4462290"/>
            <a:ext cx="19211580" cy="19211580"/>
          </a:xfrm>
          <a:custGeom>
            <a:avLst/>
            <a:gdLst/>
            <a:ahLst/>
            <a:cxnLst/>
            <a:rect l="l" t="t" r="r" b="b"/>
            <a:pathLst>
              <a:path w="19211580" h="19211580">
                <a:moveTo>
                  <a:pt x="0" y="0"/>
                </a:moveTo>
                <a:lnTo>
                  <a:pt x="19211580" y="0"/>
                </a:lnTo>
                <a:lnTo>
                  <a:pt x="19211580" y="19211580"/>
                </a:lnTo>
                <a:lnTo>
                  <a:pt x="0" y="1921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0218" y="3746607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0"/>
                </a:moveTo>
                <a:lnTo>
                  <a:pt x="7315200" y="0"/>
                </a:lnTo>
                <a:lnTo>
                  <a:pt x="7315200" y="3785616"/>
                </a:lnTo>
                <a:lnTo>
                  <a:pt x="0" y="378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65174" y="1028700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0"/>
                </a:moveTo>
                <a:lnTo>
                  <a:pt x="7315200" y="0"/>
                </a:lnTo>
                <a:lnTo>
                  <a:pt x="7315200" y="3785616"/>
                </a:lnTo>
                <a:lnTo>
                  <a:pt x="0" y="378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54557" y="1141533"/>
            <a:ext cx="15004743" cy="1474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9"/>
              </a:lnSpc>
            </a:pPr>
            <a:r>
              <a:rPr lang="en-US" sz="4263">
                <a:solidFill>
                  <a:srgbClr val="FFFFFF"/>
                </a:solidFill>
                <a:latin typeface="HK Modular"/>
              </a:rPr>
              <a:t>Solution</a:t>
            </a:r>
          </a:p>
          <a:p>
            <a:pPr marL="0" lvl="0" indent="0" algn="l">
              <a:lnSpc>
                <a:spcPts val="5969"/>
              </a:lnSpc>
              <a:spcBef>
                <a:spcPct val="0"/>
              </a:spcBef>
            </a:pPr>
            <a:endParaRPr lang="en-US" sz="4263">
              <a:solidFill>
                <a:srgbClr val="FFFFFF"/>
              </a:solidFill>
              <a:latin typeface="HK Modular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1921" y="1028700"/>
            <a:ext cx="1037426" cy="1037426"/>
            <a:chOff x="0" y="0"/>
            <a:chExt cx="1383234" cy="13832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3234" cy="1383234"/>
            </a:xfrm>
            <a:custGeom>
              <a:avLst/>
              <a:gdLst/>
              <a:ahLst/>
              <a:cxnLst/>
              <a:rect l="l" t="t" r="r" b="b"/>
              <a:pathLst>
                <a:path w="1383234" h="1383234">
                  <a:moveTo>
                    <a:pt x="0" y="0"/>
                  </a:moveTo>
                  <a:lnTo>
                    <a:pt x="1383234" y="0"/>
                  </a:lnTo>
                  <a:lnTo>
                    <a:pt x="1383234" y="1383234"/>
                  </a:lnTo>
                  <a:lnTo>
                    <a:pt x="0" y="1383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82" r="-782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33422" y="380811"/>
              <a:ext cx="516391" cy="57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3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4200525"/>
            <a:ext cx="6434784" cy="215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6"/>
              </a:lnSpc>
              <a:spcBef>
                <a:spcPct val="0"/>
              </a:spcBef>
            </a:pPr>
            <a:r>
              <a:rPr lang="en-US" sz="3097" dirty="0">
                <a:solidFill>
                  <a:srgbClr val="FFFFFF"/>
                </a:solidFill>
                <a:latin typeface="Gilroy"/>
              </a:rPr>
              <a:t>AI tools automate complex trading decisions, making it easier for traders to optimize their strategies and manage risks effectively.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12578" y="1465783"/>
            <a:ext cx="6434784" cy="270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6"/>
              </a:lnSpc>
              <a:spcBef>
                <a:spcPct val="0"/>
              </a:spcBef>
            </a:pPr>
            <a:r>
              <a:rPr lang="en-US" sz="3097">
                <a:solidFill>
                  <a:srgbClr val="FFFFFF"/>
                </a:solidFill>
                <a:latin typeface="Gilroy"/>
              </a:rPr>
              <a:t>Pre-built and customizable bots allow traders to implement high-probability strategies effortlessly, ensuring consistent and profitable trading.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1921" y="3118146"/>
            <a:ext cx="5599276" cy="76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4"/>
              </a:lnSpc>
            </a:pPr>
            <a:r>
              <a:rPr lang="en-US" sz="2196">
                <a:solidFill>
                  <a:srgbClr val="01FFFF"/>
                </a:solidFill>
                <a:latin typeface="HK Modular"/>
              </a:rPr>
              <a:t>ADVANCED AI TOOLS</a:t>
            </a:r>
          </a:p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endParaRPr lang="en-US" sz="2196">
              <a:solidFill>
                <a:srgbClr val="01FFFF"/>
              </a:solidFill>
              <a:latin typeface="HK Mod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05818" y="332490"/>
            <a:ext cx="8426857" cy="89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571">
                <a:solidFill>
                  <a:srgbClr val="01FFFF"/>
                </a:solidFill>
                <a:latin typeface="HK Modular"/>
              </a:rPr>
              <a:t>AUTOMATED TRADING STRATEGIES</a:t>
            </a:r>
          </a:p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endParaRPr lang="en-US" sz="2571">
              <a:solidFill>
                <a:srgbClr val="01FFFF"/>
              </a:solidFill>
              <a:latin typeface="HK Modular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572370" y="6156512"/>
            <a:ext cx="7315200" cy="3785616"/>
          </a:xfrm>
          <a:custGeom>
            <a:avLst/>
            <a:gdLst/>
            <a:ahLst/>
            <a:cxnLst/>
            <a:rect l="l" t="t" r="r" b="b"/>
            <a:pathLst>
              <a:path w="7315200" h="3785616">
                <a:moveTo>
                  <a:pt x="0" y="0"/>
                </a:moveTo>
                <a:lnTo>
                  <a:pt x="7315200" y="0"/>
                </a:lnTo>
                <a:lnTo>
                  <a:pt x="7315200" y="3785616"/>
                </a:lnTo>
                <a:lnTo>
                  <a:pt x="0" y="378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101855" y="6664672"/>
            <a:ext cx="6434784" cy="270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6"/>
              </a:lnSpc>
              <a:spcBef>
                <a:spcPct val="0"/>
              </a:spcBef>
            </a:pPr>
            <a:r>
              <a:rPr lang="en-US" sz="3097">
                <a:solidFill>
                  <a:srgbClr val="FFFFFF"/>
                </a:solidFill>
                <a:latin typeface="Gilroy"/>
              </a:rPr>
              <a:t>AI-driven risk management tools help traders protect their investments by providing intelligent strategies and real-time monitoring.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86505" y="5235203"/>
            <a:ext cx="6686930" cy="89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571">
                <a:solidFill>
                  <a:srgbClr val="01FFFF"/>
                </a:solidFill>
                <a:latin typeface="HK Modular"/>
              </a:rPr>
              <a:t>RISK MANAGEMENT</a:t>
            </a:r>
          </a:p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endParaRPr lang="en-US" sz="2571">
              <a:solidFill>
                <a:srgbClr val="01FFFF"/>
              </a:solidFill>
              <a:latin typeface="HK Mod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07B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022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66732" y="-687253"/>
            <a:ext cx="5555366" cy="5506757"/>
          </a:xfrm>
          <a:custGeom>
            <a:avLst/>
            <a:gdLst/>
            <a:ahLst/>
            <a:cxnLst/>
            <a:rect l="l" t="t" r="r" b="b"/>
            <a:pathLst>
              <a:path w="5555366" h="5506757">
                <a:moveTo>
                  <a:pt x="0" y="0"/>
                </a:moveTo>
                <a:lnTo>
                  <a:pt x="5555366" y="0"/>
                </a:lnTo>
                <a:lnTo>
                  <a:pt x="5555366" y="5506757"/>
                </a:lnTo>
                <a:lnTo>
                  <a:pt x="0" y="550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88634" y="-687253"/>
            <a:ext cx="5555366" cy="5506757"/>
          </a:xfrm>
          <a:custGeom>
            <a:avLst/>
            <a:gdLst/>
            <a:ahLst/>
            <a:cxnLst/>
            <a:rect l="l" t="t" r="r" b="b"/>
            <a:pathLst>
              <a:path w="5555366" h="5506757">
                <a:moveTo>
                  <a:pt x="0" y="0"/>
                </a:moveTo>
                <a:lnTo>
                  <a:pt x="5555366" y="0"/>
                </a:lnTo>
                <a:lnTo>
                  <a:pt x="5555366" y="5506757"/>
                </a:lnTo>
                <a:lnTo>
                  <a:pt x="0" y="550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9144000" y="-687253"/>
            <a:ext cx="5555366" cy="5506757"/>
          </a:xfrm>
          <a:custGeom>
            <a:avLst/>
            <a:gdLst/>
            <a:ahLst/>
            <a:cxnLst/>
            <a:rect l="l" t="t" r="r" b="b"/>
            <a:pathLst>
              <a:path w="5555366" h="5506757">
                <a:moveTo>
                  <a:pt x="0" y="0"/>
                </a:moveTo>
                <a:lnTo>
                  <a:pt x="5555366" y="0"/>
                </a:lnTo>
                <a:lnTo>
                  <a:pt x="5555366" y="5506757"/>
                </a:lnTo>
                <a:lnTo>
                  <a:pt x="0" y="550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4699366" y="-687253"/>
            <a:ext cx="5555366" cy="5506757"/>
          </a:xfrm>
          <a:custGeom>
            <a:avLst/>
            <a:gdLst/>
            <a:ahLst/>
            <a:cxnLst/>
            <a:rect l="l" t="t" r="r" b="b"/>
            <a:pathLst>
              <a:path w="5555366" h="5506757">
                <a:moveTo>
                  <a:pt x="0" y="0"/>
                </a:moveTo>
                <a:lnTo>
                  <a:pt x="5555366" y="0"/>
                </a:lnTo>
                <a:lnTo>
                  <a:pt x="5555366" y="5506757"/>
                </a:lnTo>
                <a:lnTo>
                  <a:pt x="0" y="550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1021921" y="1028700"/>
            <a:ext cx="1037426" cy="1037426"/>
            <a:chOff x="0" y="0"/>
            <a:chExt cx="1383234" cy="13832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3234" cy="1383234"/>
            </a:xfrm>
            <a:custGeom>
              <a:avLst/>
              <a:gdLst/>
              <a:ahLst/>
              <a:cxnLst/>
              <a:rect l="l" t="t" r="r" b="b"/>
              <a:pathLst>
                <a:path w="1383234" h="1383234">
                  <a:moveTo>
                    <a:pt x="0" y="0"/>
                  </a:moveTo>
                  <a:lnTo>
                    <a:pt x="1383234" y="0"/>
                  </a:lnTo>
                  <a:lnTo>
                    <a:pt x="1383234" y="1383234"/>
                  </a:lnTo>
                  <a:lnTo>
                    <a:pt x="0" y="1383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82" r="-782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33422" y="380811"/>
              <a:ext cx="516391" cy="57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4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2471415" y="6451684"/>
            <a:ext cx="3138986" cy="3040893"/>
          </a:xfrm>
          <a:custGeom>
            <a:avLst/>
            <a:gdLst/>
            <a:ahLst/>
            <a:cxnLst/>
            <a:rect l="l" t="t" r="r" b="b"/>
            <a:pathLst>
              <a:path w="3138986" h="3040893">
                <a:moveTo>
                  <a:pt x="0" y="0"/>
                </a:moveTo>
                <a:lnTo>
                  <a:pt x="3138986" y="0"/>
                </a:lnTo>
                <a:lnTo>
                  <a:pt x="3138986" y="3040893"/>
                </a:lnTo>
                <a:lnTo>
                  <a:pt x="0" y="3040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901" r="-1590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0951" y="2340942"/>
            <a:ext cx="3806364" cy="3072053"/>
          </a:xfrm>
          <a:custGeom>
            <a:avLst/>
            <a:gdLst/>
            <a:ahLst/>
            <a:cxnLst/>
            <a:rect l="l" t="t" r="r" b="b"/>
            <a:pathLst>
              <a:path w="3806364" h="3072053">
                <a:moveTo>
                  <a:pt x="0" y="0"/>
                </a:moveTo>
                <a:lnTo>
                  <a:pt x="3806364" y="0"/>
                </a:lnTo>
                <a:lnTo>
                  <a:pt x="3806364" y="3072053"/>
                </a:lnTo>
                <a:lnTo>
                  <a:pt x="0" y="3072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74468" y="2796794"/>
            <a:ext cx="9424898" cy="3063092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2436671" y="3080180"/>
            <a:ext cx="1940987" cy="1914989"/>
          </a:xfrm>
          <a:custGeom>
            <a:avLst/>
            <a:gdLst/>
            <a:ahLst/>
            <a:cxnLst/>
            <a:rect l="l" t="t" r="r" b="b"/>
            <a:pathLst>
              <a:path w="1940987" h="1914989">
                <a:moveTo>
                  <a:pt x="0" y="0"/>
                </a:moveTo>
                <a:lnTo>
                  <a:pt x="1940987" y="0"/>
                </a:lnTo>
                <a:lnTo>
                  <a:pt x="1940987" y="1914990"/>
                </a:lnTo>
                <a:lnTo>
                  <a:pt x="0" y="19149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662" r="-11662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54557" y="1141533"/>
            <a:ext cx="15004743" cy="7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FFFFFF"/>
                </a:solidFill>
                <a:latin typeface="HK Modular"/>
              </a:rPr>
              <a:t>PRODUCT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45072" y="3629431"/>
            <a:ext cx="5876611" cy="91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7"/>
              </a:lnSpc>
              <a:spcBef>
                <a:spcPct val="0"/>
              </a:spcBef>
            </a:pPr>
            <a:r>
              <a:rPr lang="en-US" sz="2633">
                <a:solidFill>
                  <a:srgbClr val="FFFFFF"/>
                </a:solidFill>
                <a:latin typeface="Gilroy"/>
              </a:rPr>
              <a:t> ADVANCED AI TOOLS FOR SMARTER TRADING DECISIONS.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33934" y="7486698"/>
            <a:ext cx="4402737" cy="138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7"/>
              </a:lnSpc>
              <a:spcBef>
                <a:spcPct val="0"/>
              </a:spcBef>
            </a:pPr>
            <a:r>
              <a:rPr lang="en-US" sz="2633">
                <a:solidFill>
                  <a:srgbClr val="FFFFFF"/>
                </a:solidFill>
                <a:latin typeface="Gilroy"/>
              </a:rPr>
              <a:t>SMART BOTS OFFER PRE-BUILT STRATEGIES FOR HIGH SUCCESS RATES.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7437811" y="6451684"/>
            <a:ext cx="5594983" cy="3373309"/>
          </a:xfrm>
          <a:custGeom>
            <a:avLst/>
            <a:gdLst/>
            <a:ahLst/>
            <a:cxnLst/>
            <a:rect l="l" t="t" r="r" b="b"/>
            <a:pathLst>
              <a:path w="5594983" h="3373309">
                <a:moveTo>
                  <a:pt x="0" y="0"/>
                </a:moveTo>
                <a:lnTo>
                  <a:pt x="5594983" y="0"/>
                </a:lnTo>
                <a:lnTo>
                  <a:pt x="5594983" y="3373309"/>
                </a:lnTo>
                <a:lnTo>
                  <a:pt x="0" y="33733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07B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022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66732" y="-687253"/>
            <a:ext cx="5555366" cy="5506757"/>
          </a:xfrm>
          <a:custGeom>
            <a:avLst/>
            <a:gdLst/>
            <a:ahLst/>
            <a:cxnLst/>
            <a:rect l="l" t="t" r="r" b="b"/>
            <a:pathLst>
              <a:path w="5555366" h="5506757">
                <a:moveTo>
                  <a:pt x="0" y="0"/>
                </a:moveTo>
                <a:lnTo>
                  <a:pt x="5555366" y="0"/>
                </a:lnTo>
                <a:lnTo>
                  <a:pt x="5555366" y="5506757"/>
                </a:lnTo>
                <a:lnTo>
                  <a:pt x="0" y="550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88634" y="-687253"/>
            <a:ext cx="5555366" cy="5506757"/>
          </a:xfrm>
          <a:custGeom>
            <a:avLst/>
            <a:gdLst/>
            <a:ahLst/>
            <a:cxnLst/>
            <a:rect l="l" t="t" r="r" b="b"/>
            <a:pathLst>
              <a:path w="5555366" h="5506757">
                <a:moveTo>
                  <a:pt x="0" y="0"/>
                </a:moveTo>
                <a:lnTo>
                  <a:pt x="5555366" y="0"/>
                </a:lnTo>
                <a:lnTo>
                  <a:pt x="5555366" y="5506757"/>
                </a:lnTo>
                <a:lnTo>
                  <a:pt x="0" y="550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9144000" y="-687253"/>
            <a:ext cx="5555366" cy="5506757"/>
          </a:xfrm>
          <a:custGeom>
            <a:avLst/>
            <a:gdLst/>
            <a:ahLst/>
            <a:cxnLst/>
            <a:rect l="l" t="t" r="r" b="b"/>
            <a:pathLst>
              <a:path w="5555366" h="5506757">
                <a:moveTo>
                  <a:pt x="0" y="0"/>
                </a:moveTo>
                <a:lnTo>
                  <a:pt x="5555366" y="0"/>
                </a:lnTo>
                <a:lnTo>
                  <a:pt x="5555366" y="5506757"/>
                </a:lnTo>
                <a:lnTo>
                  <a:pt x="0" y="550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4699366" y="-687253"/>
            <a:ext cx="5555366" cy="5506757"/>
          </a:xfrm>
          <a:custGeom>
            <a:avLst/>
            <a:gdLst/>
            <a:ahLst/>
            <a:cxnLst/>
            <a:rect l="l" t="t" r="r" b="b"/>
            <a:pathLst>
              <a:path w="5555366" h="5506757">
                <a:moveTo>
                  <a:pt x="0" y="0"/>
                </a:moveTo>
                <a:lnTo>
                  <a:pt x="5555366" y="0"/>
                </a:lnTo>
                <a:lnTo>
                  <a:pt x="5555366" y="5506757"/>
                </a:lnTo>
                <a:lnTo>
                  <a:pt x="0" y="550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2245211" y="509987"/>
            <a:ext cx="1037426" cy="1037426"/>
            <a:chOff x="0" y="0"/>
            <a:chExt cx="1383234" cy="13832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3234" cy="1383234"/>
            </a:xfrm>
            <a:custGeom>
              <a:avLst/>
              <a:gdLst/>
              <a:ahLst/>
              <a:cxnLst/>
              <a:rect l="l" t="t" r="r" b="b"/>
              <a:pathLst>
                <a:path w="1383234" h="1383234">
                  <a:moveTo>
                    <a:pt x="0" y="0"/>
                  </a:moveTo>
                  <a:lnTo>
                    <a:pt x="1383234" y="0"/>
                  </a:lnTo>
                  <a:lnTo>
                    <a:pt x="1383234" y="1383234"/>
                  </a:lnTo>
                  <a:lnTo>
                    <a:pt x="0" y="1383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82" r="-782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33422" y="380811"/>
              <a:ext cx="516391" cy="57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4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632208" y="6278131"/>
            <a:ext cx="4507873" cy="2772342"/>
          </a:xfrm>
          <a:custGeom>
            <a:avLst/>
            <a:gdLst/>
            <a:ahLst/>
            <a:cxnLst/>
            <a:rect l="l" t="t" r="r" b="b"/>
            <a:pathLst>
              <a:path w="4507873" h="2772342">
                <a:moveTo>
                  <a:pt x="0" y="0"/>
                </a:moveTo>
                <a:lnTo>
                  <a:pt x="4507873" y="0"/>
                </a:lnTo>
                <a:lnTo>
                  <a:pt x="4507873" y="2772343"/>
                </a:lnTo>
                <a:lnTo>
                  <a:pt x="0" y="2772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3448" y="2036131"/>
            <a:ext cx="3839412" cy="3756225"/>
          </a:xfrm>
          <a:custGeom>
            <a:avLst/>
            <a:gdLst/>
            <a:ahLst/>
            <a:cxnLst/>
            <a:rect l="l" t="t" r="r" b="b"/>
            <a:pathLst>
              <a:path w="3839412" h="3756225">
                <a:moveTo>
                  <a:pt x="0" y="0"/>
                </a:moveTo>
                <a:lnTo>
                  <a:pt x="3839412" y="0"/>
                </a:lnTo>
                <a:lnTo>
                  <a:pt x="3839412" y="3756225"/>
                </a:lnTo>
                <a:lnTo>
                  <a:pt x="0" y="3756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21579" y="629145"/>
            <a:ext cx="15004743" cy="7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FFFFFF"/>
                </a:solidFill>
                <a:latin typeface="HK Modular"/>
              </a:rPr>
              <a:t>PRODUCT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1462" y="9384539"/>
            <a:ext cx="3104923" cy="372591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4817014" y="2171375"/>
            <a:ext cx="10776697" cy="3277912"/>
          </a:xfrm>
          <a:custGeom>
            <a:avLst/>
            <a:gdLst/>
            <a:ahLst/>
            <a:cxnLst/>
            <a:rect l="l" t="t" r="r" b="b"/>
            <a:pathLst>
              <a:path w="10776697" h="3277912">
                <a:moveTo>
                  <a:pt x="0" y="0"/>
                </a:moveTo>
                <a:lnTo>
                  <a:pt x="10776697" y="0"/>
                </a:lnTo>
                <a:lnTo>
                  <a:pt x="10776697" y="3277912"/>
                </a:lnTo>
                <a:lnTo>
                  <a:pt x="0" y="32779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455815" y="2525659"/>
            <a:ext cx="6931736" cy="190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07"/>
              </a:lnSpc>
              <a:spcBef>
                <a:spcPct val="0"/>
              </a:spcBef>
            </a:pPr>
            <a:r>
              <a:rPr lang="en-US" sz="3647">
                <a:solidFill>
                  <a:srgbClr val="FFFFFF"/>
                </a:solidFill>
                <a:latin typeface="Gilroy"/>
              </a:rPr>
              <a:t>AI-powered bots designed for Hemera's advanced trading tactics.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55815" y="6986700"/>
            <a:ext cx="6931736" cy="126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07"/>
              </a:lnSpc>
              <a:spcBef>
                <a:spcPct val="0"/>
              </a:spcBef>
            </a:pPr>
            <a:r>
              <a:rPr lang="en-US" sz="3647">
                <a:solidFill>
                  <a:srgbClr val="FFFFFF"/>
                </a:solidFill>
                <a:latin typeface="Gilroy"/>
              </a:rPr>
              <a:t>Protect your investments with smart strategies.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4817014" y="6025346"/>
            <a:ext cx="10776697" cy="3277912"/>
          </a:xfrm>
          <a:custGeom>
            <a:avLst/>
            <a:gdLst/>
            <a:ahLst/>
            <a:cxnLst/>
            <a:rect l="l" t="t" r="r" b="b"/>
            <a:pathLst>
              <a:path w="10776697" h="3277912">
                <a:moveTo>
                  <a:pt x="0" y="0"/>
                </a:moveTo>
                <a:lnTo>
                  <a:pt x="10776697" y="0"/>
                </a:lnTo>
                <a:lnTo>
                  <a:pt x="10776697" y="3277913"/>
                </a:lnTo>
                <a:lnTo>
                  <a:pt x="0" y="32779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3949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022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77336" y="5376622"/>
            <a:ext cx="5823877" cy="96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05"/>
              </a:lnSpc>
              <a:spcBef>
                <a:spcPct val="0"/>
              </a:spcBef>
            </a:pPr>
            <a:r>
              <a:rPr lang="en-US" sz="2160">
                <a:solidFill>
                  <a:srgbClr val="FFFFFF"/>
                </a:solidFill>
                <a:latin typeface="Gilroy"/>
              </a:rPr>
              <a:t>Register with API, set a monthly fee, and trade back to your original exchange. Allow others to follow your trades easily and quickly.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418575"/>
            <a:ext cx="1037426" cy="1037452"/>
            <a:chOff x="0" y="0"/>
            <a:chExt cx="1383234" cy="1383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3234" cy="1383269"/>
            </a:xfrm>
            <a:custGeom>
              <a:avLst/>
              <a:gdLst/>
              <a:ahLst/>
              <a:cxnLst/>
              <a:rect l="l" t="t" r="r" b="b"/>
              <a:pathLst>
                <a:path w="1383234" h="1383269">
                  <a:moveTo>
                    <a:pt x="0" y="0"/>
                  </a:moveTo>
                  <a:lnTo>
                    <a:pt x="1383234" y="0"/>
                  </a:lnTo>
                  <a:lnTo>
                    <a:pt x="1383234" y="1383269"/>
                  </a:lnTo>
                  <a:lnTo>
                    <a:pt x="0" y="1383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4" r="-784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433422" y="380811"/>
              <a:ext cx="516391" cy="57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4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901213" y="5499168"/>
            <a:ext cx="2267333" cy="4522052"/>
          </a:xfrm>
          <a:custGeom>
            <a:avLst/>
            <a:gdLst/>
            <a:ahLst/>
            <a:cxnLst/>
            <a:rect l="l" t="t" r="r" b="b"/>
            <a:pathLst>
              <a:path w="2267333" h="4522052">
                <a:moveTo>
                  <a:pt x="0" y="0"/>
                </a:moveTo>
                <a:lnTo>
                  <a:pt x="2267333" y="0"/>
                </a:lnTo>
                <a:lnTo>
                  <a:pt x="2267333" y="4522052"/>
                </a:lnTo>
                <a:lnTo>
                  <a:pt x="0" y="4522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" r="-3497" b="-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61090" y="3423582"/>
            <a:ext cx="4440715" cy="1480238"/>
          </a:xfrm>
          <a:custGeom>
            <a:avLst/>
            <a:gdLst/>
            <a:ahLst/>
            <a:cxnLst/>
            <a:rect l="l" t="t" r="r" b="b"/>
            <a:pathLst>
              <a:path w="4440715" h="1480238">
                <a:moveTo>
                  <a:pt x="0" y="0"/>
                </a:moveTo>
                <a:lnTo>
                  <a:pt x="4440715" y="0"/>
                </a:lnTo>
                <a:lnTo>
                  <a:pt x="4440715" y="1480238"/>
                </a:lnTo>
                <a:lnTo>
                  <a:pt x="0" y="1480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81111" y="2272896"/>
            <a:ext cx="5006444" cy="35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HK Modular"/>
              </a:rPr>
              <a:t>HEMERA TA ANALYSIS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48787" y="5502554"/>
            <a:ext cx="2910688" cy="68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  <a:spcBef>
                <a:spcPct val="0"/>
              </a:spcBef>
            </a:pPr>
            <a:r>
              <a:rPr lang="en-US" sz="1733">
                <a:solidFill>
                  <a:srgbClr val="FFFFFF"/>
                </a:solidFill>
                <a:latin typeface="HK Modular"/>
              </a:rPr>
              <a:t>CROSS-EXCHANGE </a:t>
            </a:r>
          </a:p>
          <a:p>
            <a:pPr algn="ctr">
              <a:lnSpc>
                <a:spcPts val="3127"/>
              </a:lnSpc>
              <a:spcBef>
                <a:spcPct val="0"/>
              </a:spcBef>
            </a:pPr>
            <a:r>
              <a:rPr lang="en-US" sz="2233">
                <a:solidFill>
                  <a:srgbClr val="FFFFFF"/>
                </a:solidFill>
                <a:latin typeface="HK Modular"/>
              </a:rPr>
              <a:t>COPY TRADING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33634" y="7219459"/>
            <a:ext cx="4595347" cy="726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1"/>
              </a:lnSpc>
              <a:spcBef>
                <a:spcPct val="0"/>
              </a:spcBef>
            </a:pPr>
            <a:r>
              <a:rPr lang="en-US" sz="2129">
                <a:solidFill>
                  <a:srgbClr val="FFFFFF"/>
                </a:solidFill>
                <a:latin typeface="HK Modular"/>
              </a:rPr>
              <a:t>PERSONALIZED TRADING BOTS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88266" y="9133238"/>
            <a:ext cx="4704965" cy="69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7"/>
              </a:lnSpc>
              <a:spcBef>
                <a:spcPct val="0"/>
              </a:spcBef>
            </a:pPr>
            <a:r>
              <a:rPr lang="en-US" sz="2033">
                <a:solidFill>
                  <a:srgbClr val="FFFFFF"/>
                </a:solidFill>
                <a:latin typeface="HK Modular"/>
              </a:rPr>
              <a:t>STAKING &amp; FARMING </a:t>
            </a:r>
          </a:p>
          <a:p>
            <a:pPr algn="ctr">
              <a:lnSpc>
                <a:spcPts val="2847"/>
              </a:lnSpc>
              <a:spcBef>
                <a:spcPct val="0"/>
              </a:spcBef>
            </a:pPr>
            <a:r>
              <a:rPr lang="en-US" sz="2033">
                <a:solidFill>
                  <a:srgbClr val="FFFFFF"/>
                </a:solidFill>
                <a:latin typeface="HK Modular"/>
              </a:rPr>
              <a:t>REWARDS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83774" y="1707102"/>
            <a:ext cx="4440715" cy="1480238"/>
          </a:xfrm>
          <a:custGeom>
            <a:avLst/>
            <a:gdLst/>
            <a:ahLst/>
            <a:cxnLst/>
            <a:rect l="l" t="t" r="r" b="b"/>
            <a:pathLst>
              <a:path w="4440715" h="1480238">
                <a:moveTo>
                  <a:pt x="0" y="0"/>
                </a:moveTo>
                <a:lnTo>
                  <a:pt x="4440715" y="0"/>
                </a:lnTo>
                <a:lnTo>
                  <a:pt x="4440715" y="1480239"/>
                </a:lnTo>
                <a:lnTo>
                  <a:pt x="0" y="1480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83774" y="5143500"/>
            <a:ext cx="4440715" cy="1480238"/>
          </a:xfrm>
          <a:custGeom>
            <a:avLst/>
            <a:gdLst/>
            <a:ahLst/>
            <a:cxnLst/>
            <a:rect l="l" t="t" r="r" b="b"/>
            <a:pathLst>
              <a:path w="4440715" h="1480238">
                <a:moveTo>
                  <a:pt x="0" y="0"/>
                </a:moveTo>
                <a:lnTo>
                  <a:pt x="4440715" y="0"/>
                </a:lnTo>
                <a:lnTo>
                  <a:pt x="4440715" y="1480238"/>
                </a:lnTo>
                <a:lnTo>
                  <a:pt x="0" y="1480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88266" y="6861863"/>
            <a:ext cx="4440715" cy="1480238"/>
          </a:xfrm>
          <a:custGeom>
            <a:avLst/>
            <a:gdLst/>
            <a:ahLst/>
            <a:cxnLst/>
            <a:rect l="l" t="t" r="r" b="b"/>
            <a:pathLst>
              <a:path w="4440715" h="1480238">
                <a:moveTo>
                  <a:pt x="0" y="0"/>
                </a:moveTo>
                <a:lnTo>
                  <a:pt x="4440715" y="0"/>
                </a:lnTo>
                <a:lnTo>
                  <a:pt x="4440715" y="1480239"/>
                </a:lnTo>
                <a:lnTo>
                  <a:pt x="0" y="1480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61090" y="8624164"/>
            <a:ext cx="4440715" cy="1480238"/>
          </a:xfrm>
          <a:custGeom>
            <a:avLst/>
            <a:gdLst/>
            <a:ahLst/>
            <a:cxnLst/>
            <a:rect l="l" t="t" r="r" b="b"/>
            <a:pathLst>
              <a:path w="4440715" h="1480238">
                <a:moveTo>
                  <a:pt x="0" y="0"/>
                </a:moveTo>
                <a:lnTo>
                  <a:pt x="4440715" y="0"/>
                </a:lnTo>
                <a:lnTo>
                  <a:pt x="4440715" y="1480238"/>
                </a:lnTo>
                <a:lnTo>
                  <a:pt x="0" y="1480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567781" y="2169602"/>
            <a:ext cx="1965445" cy="555238"/>
          </a:xfrm>
          <a:custGeom>
            <a:avLst/>
            <a:gdLst/>
            <a:ahLst/>
            <a:cxnLst/>
            <a:rect l="l" t="t" r="r" b="b"/>
            <a:pathLst>
              <a:path w="1965445" h="555238">
                <a:moveTo>
                  <a:pt x="0" y="0"/>
                </a:moveTo>
                <a:lnTo>
                  <a:pt x="1965445" y="0"/>
                </a:lnTo>
                <a:lnTo>
                  <a:pt x="1965445" y="555238"/>
                </a:lnTo>
                <a:lnTo>
                  <a:pt x="0" y="55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076519" y="6995385"/>
            <a:ext cx="5595468" cy="120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6"/>
              </a:lnSpc>
              <a:spcBef>
                <a:spcPct val="0"/>
              </a:spcBef>
            </a:pPr>
            <a:r>
              <a:rPr lang="en-US" sz="2014">
                <a:solidFill>
                  <a:srgbClr val="FFFFFF"/>
                </a:solidFill>
                <a:latin typeface="Gilroy"/>
              </a:rPr>
              <a:t>Create and customize your own trading bots tailored to your specific strategies and preferences. Bots can learn, adapt, and track the market to improve performance.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77336" y="8614639"/>
            <a:ext cx="4677485" cy="1277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05"/>
              </a:lnSpc>
              <a:spcBef>
                <a:spcPct val="0"/>
              </a:spcBef>
            </a:pPr>
            <a:r>
              <a:rPr lang="en-US" sz="2160">
                <a:solidFill>
                  <a:srgbClr val="FFFFFF"/>
                </a:solidFill>
                <a:latin typeface="Gilroy"/>
              </a:rPr>
              <a:t>Earn additional income through staking and farming opportunities available on the Hemera Trading platform with HEM token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76519" y="1960722"/>
            <a:ext cx="5286173" cy="963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5"/>
              </a:lnSpc>
            </a:pPr>
            <a:r>
              <a:rPr lang="en-US" sz="2160" dirty="0">
                <a:solidFill>
                  <a:srgbClr val="FFFFFF"/>
                </a:solidFill>
                <a:latin typeface="Gilroy"/>
              </a:rPr>
              <a:t>Provide token analysis based on volume profile, Fibonacci levels, and EMA lines for clearer trade insights, SL, and TP points.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62314" y="3677202"/>
            <a:ext cx="5823877" cy="96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05"/>
              </a:lnSpc>
              <a:spcBef>
                <a:spcPct val="0"/>
              </a:spcBef>
            </a:pPr>
            <a:r>
              <a:rPr lang="en-US" sz="2160">
                <a:solidFill>
                  <a:srgbClr val="FFFFFF"/>
                </a:solidFill>
                <a:latin typeface="Gilroy"/>
              </a:rPr>
              <a:t>Execute trades directly from uploaded analysis images, allowing for quick and efficient trading decisions.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86787" y="601564"/>
            <a:ext cx="15004743" cy="6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9"/>
              </a:lnSpc>
              <a:spcBef>
                <a:spcPct val="0"/>
              </a:spcBef>
            </a:pPr>
            <a:r>
              <a:rPr lang="en-US" sz="3563">
                <a:solidFill>
                  <a:srgbClr val="FFFFFF"/>
                </a:solidFill>
                <a:latin typeface="HK Modular"/>
              </a:rPr>
              <a:t>product &amp; ai tools practical uses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01690" y="3956457"/>
            <a:ext cx="3576638" cy="35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HK Modular"/>
              </a:rPr>
              <a:t>TRADE FROM IMAGE</a:t>
            </a:r>
          </a:p>
        </p:txBody>
      </p:sp>
      <p:sp>
        <p:nvSpPr>
          <p:cNvPr id="23" name="Freeform 23"/>
          <p:cNvSpPr/>
          <p:nvPr/>
        </p:nvSpPr>
        <p:spPr>
          <a:xfrm>
            <a:off x="7549337" y="3886082"/>
            <a:ext cx="1965445" cy="555238"/>
          </a:xfrm>
          <a:custGeom>
            <a:avLst/>
            <a:gdLst/>
            <a:ahLst/>
            <a:cxnLst/>
            <a:rect l="l" t="t" r="r" b="b"/>
            <a:pathLst>
              <a:path w="1965445" h="555238">
                <a:moveTo>
                  <a:pt x="0" y="0"/>
                </a:moveTo>
                <a:lnTo>
                  <a:pt x="1965445" y="0"/>
                </a:lnTo>
                <a:lnTo>
                  <a:pt x="1965445" y="555238"/>
                </a:lnTo>
                <a:lnTo>
                  <a:pt x="0" y="55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568190" y="5630350"/>
            <a:ext cx="1965445" cy="555238"/>
          </a:xfrm>
          <a:custGeom>
            <a:avLst/>
            <a:gdLst/>
            <a:ahLst/>
            <a:cxnLst/>
            <a:rect l="l" t="t" r="r" b="b"/>
            <a:pathLst>
              <a:path w="1965445" h="555238">
                <a:moveTo>
                  <a:pt x="0" y="0"/>
                </a:moveTo>
                <a:lnTo>
                  <a:pt x="1965445" y="0"/>
                </a:lnTo>
                <a:lnTo>
                  <a:pt x="1965445" y="555238"/>
                </a:lnTo>
                <a:lnTo>
                  <a:pt x="0" y="55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620027" y="7257559"/>
            <a:ext cx="1965445" cy="555238"/>
          </a:xfrm>
          <a:custGeom>
            <a:avLst/>
            <a:gdLst/>
            <a:ahLst/>
            <a:cxnLst/>
            <a:rect l="l" t="t" r="r" b="b"/>
            <a:pathLst>
              <a:path w="1965445" h="555238">
                <a:moveTo>
                  <a:pt x="0" y="0"/>
                </a:moveTo>
                <a:lnTo>
                  <a:pt x="1965446" y="0"/>
                </a:lnTo>
                <a:lnTo>
                  <a:pt x="1965446" y="555238"/>
                </a:lnTo>
                <a:lnTo>
                  <a:pt x="0" y="55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620027" y="8809045"/>
            <a:ext cx="1965445" cy="555238"/>
          </a:xfrm>
          <a:custGeom>
            <a:avLst/>
            <a:gdLst/>
            <a:ahLst/>
            <a:cxnLst/>
            <a:rect l="l" t="t" r="r" b="b"/>
            <a:pathLst>
              <a:path w="1965445" h="555238">
                <a:moveTo>
                  <a:pt x="0" y="0"/>
                </a:moveTo>
                <a:lnTo>
                  <a:pt x="1965446" y="0"/>
                </a:lnTo>
                <a:lnTo>
                  <a:pt x="1965446" y="555238"/>
                </a:lnTo>
                <a:lnTo>
                  <a:pt x="0" y="55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688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1234" y="-162257"/>
            <a:ext cx="20550468" cy="10611514"/>
          </a:xfrm>
          <a:custGeom>
            <a:avLst/>
            <a:gdLst/>
            <a:ahLst/>
            <a:cxnLst/>
            <a:rect l="l" t="t" r="r" b="b"/>
            <a:pathLst>
              <a:path w="20550468" h="10611514">
                <a:moveTo>
                  <a:pt x="0" y="0"/>
                </a:moveTo>
                <a:lnTo>
                  <a:pt x="20550468" y="0"/>
                </a:lnTo>
                <a:lnTo>
                  <a:pt x="20550468" y="10611514"/>
                </a:lnTo>
                <a:lnTo>
                  <a:pt x="0" y="1061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1921" y="1028700"/>
            <a:ext cx="1037426" cy="1037452"/>
            <a:chOff x="0" y="0"/>
            <a:chExt cx="1383234" cy="1383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3234" cy="1383269"/>
            </a:xfrm>
            <a:custGeom>
              <a:avLst/>
              <a:gdLst/>
              <a:ahLst/>
              <a:cxnLst/>
              <a:rect l="l" t="t" r="r" b="b"/>
              <a:pathLst>
                <a:path w="1383234" h="1383269">
                  <a:moveTo>
                    <a:pt x="0" y="0"/>
                  </a:moveTo>
                  <a:lnTo>
                    <a:pt x="1383234" y="0"/>
                  </a:lnTo>
                  <a:lnTo>
                    <a:pt x="1383234" y="1383269"/>
                  </a:lnTo>
                  <a:lnTo>
                    <a:pt x="0" y="1383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84" r="-784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433422" y="380811"/>
              <a:ext cx="516391" cy="574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5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3403594" y="6451084"/>
            <a:ext cx="4183185" cy="2593575"/>
          </a:xfrm>
          <a:custGeom>
            <a:avLst/>
            <a:gdLst/>
            <a:ahLst/>
            <a:cxnLst/>
            <a:rect l="l" t="t" r="r" b="b"/>
            <a:pathLst>
              <a:path w="4183185" h="2593575">
                <a:moveTo>
                  <a:pt x="0" y="0"/>
                </a:moveTo>
                <a:lnTo>
                  <a:pt x="4183184" y="0"/>
                </a:lnTo>
                <a:lnTo>
                  <a:pt x="4183184" y="2593575"/>
                </a:lnTo>
                <a:lnTo>
                  <a:pt x="0" y="2593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8813" y="6408740"/>
            <a:ext cx="6453387" cy="2250619"/>
          </a:xfrm>
          <a:custGeom>
            <a:avLst/>
            <a:gdLst/>
            <a:ahLst/>
            <a:cxnLst/>
            <a:rect l="l" t="t" r="r" b="b"/>
            <a:pathLst>
              <a:path w="6453387" h="2250619">
                <a:moveTo>
                  <a:pt x="0" y="0"/>
                </a:moveTo>
                <a:lnTo>
                  <a:pt x="6453387" y="0"/>
                </a:lnTo>
                <a:lnTo>
                  <a:pt x="6453387" y="2250619"/>
                </a:lnTo>
                <a:lnTo>
                  <a:pt x="0" y="2250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56990" y="6451084"/>
            <a:ext cx="3799878" cy="2165930"/>
          </a:xfrm>
          <a:custGeom>
            <a:avLst/>
            <a:gdLst/>
            <a:ahLst/>
            <a:cxnLst/>
            <a:rect l="l" t="t" r="r" b="b"/>
            <a:pathLst>
              <a:path w="3799878" h="2165930">
                <a:moveTo>
                  <a:pt x="0" y="0"/>
                </a:moveTo>
                <a:lnTo>
                  <a:pt x="3799878" y="0"/>
                </a:lnTo>
                <a:lnTo>
                  <a:pt x="3799878" y="2165930"/>
                </a:lnTo>
                <a:lnTo>
                  <a:pt x="0" y="21659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54557" y="1147871"/>
            <a:ext cx="15004743" cy="7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FFFFFF"/>
                </a:solidFill>
                <a:latin typeface="HK Modular"/>
              </a:rPr>
              <a:t>Market and Business Overview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59346" y="2706739"/>
            <a:ext cx="12578511" cy="198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Gilroy"/>
              </a:rPr>
              <a:t>Hemera Trading makes money from subscriptions, trading fees, and staking rewards. Our platform uses strong AI and cloud technology.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01158" y="5382945"/>
            <a:ext cx="6873399" cy="34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HK Modular"/>
              </a:rPr>
              <a:t>THE CRYPTO MARKET IS GROWING FAST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720</Words>
  <Application>Microsoft Office PowerPoint</Application>
  <PresentationFormat>Custom</PresentationFormat>
  <Paragraphs>123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HK Modular</vt:lpstr>
      <vt:lpstr>Chewy</vt:lpstr>
      <vt:lpstr>Canva Sans</vt:lpstr>
      <vt:lpstr>Gilroy</vt:lpstr>
      <vt:lpstr>Arial</vt:lpstr>
      <vt:lpstr>HK Modular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to Enhance Language Skills Presentation in Blue and Purple 3D Modern Style</dc:title>
  <cp:lastModifiedBy>Nikola Stanisic</cp:lastModifiedBy>
  <cp:revision>9</cp:revision>
  <dcterms:created xsi:type="dcterms:W3CDTF">2006-08-16T00:00:00Z</dcterms:created>
  <dcterms:modified xsi:type="dcterms:W3CDTF">2024-06-11T19:40:23Z</dcterms:modified>
  <dc:identifier>DAGGmvyZ7X0</dc:identifier>
</cp:coreProperties>
</file>